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15" r:id="rId2"/>
    <p:sldMasterId id="2147483834" r:id="rId3"/>
  </p:sldMasterIdLst>
  <p:notesMasterIdLst>
    <p:notesMasterId r:id="rId44"/>
  </p:notesMasterIdLst>
  <p:sldIdLst>
    <p:sldId id="389" r:id="rId4"/>
    <p:sldId id="654" r:id="rId5"/>
    <p:sldId id="655" r:id="rId6"/>
    <p:sldId id="472" r:id="rId7"/>
    <p:sldId id="473" r:id="rId8"/>
    <p:sldId id="699" r:id="rId9"/>
    <p:sldId id="269" r:id="rId10"/>
    <p:sldId id="700" r:id="rId11"/>
    <p:sldId id="703" r:id="rId12"/>
    <p:sldId id="704" r:id="rId13"/>
    <p:sldId id="705" r:id="rId14"/>
    <p:sldId id="706" r:id="rId15"/>
    <p:sldId id="707" r:id="rId16"/>
    <p:sldId id="708" r:id="rId17"/>
    <p:sldId id="709" r:id="rId18"/>
    <p:sldId id="710" r:id="rId19"/>
    <p:sldId id="711" r:id="rId20"/>
    <p:sldId id="712" r:id="rId21"/>
    <p:sldId id="713" r:id="rId22"/>
    <p:sldId id="714" r:id="rId23"/>
    <p:sldId id="715" r:id="rId24"/>
    <p:sldId id="716" r:id="rId25"/>
    <p:sldId id="717" r:id="rId26"/>
    <p:sldId id="718" r:id="rId27"/>
    <p:sldId id="719" r:id="rId28"/>
    <p:sldId id="720" r:id="rId29"/>
    <p:sldId id="721" r:id="rId30"/>
    <p:sldId id="722" r:id="rId31"/>
    <p:sldId id="723" r:id="rId32"/>
    <p:sldId id="724" r:id="rId33"/>
    <p:sldId id="725" r:id="rId34"/>
    <p:sldId id="726" r:id="rId35"/>
    <p:sldId id="727" r:id="rId36"/>
    <p:sldId id="728" r:id="rId37"/>
    <p:sldId id="691" r:id="rId38"/>
    <p:sldId id="460" r:id="rId39"/>
    <p:sldId id="470" r:id="rId40"/>
    <p:sldId id="419" r:id="rId41"/>
    <p:sldId id="366" r:id="rId42"/>
    <p:sldId id="360" r:id="rId43"/>
  </p:sldIdLst>
  <p:sldSz cx="14630400" cy="9144000"/>
  <p:notesSz cx="10234613" cy="14662150"/>
  <p:defaultTextStyle>
    <a:defPPr>
      <a:defRPr lang="en-US"/>
    </a:defPPr>
    <a:lvl1pPr algn="l" defTabSz="1357313" rtl="0" fontAlgn="base">
      <a:spcBef>
        <a:spcPct val="0"/>
      </a:spcBef>
      <a:spcAft>
        <a:spcPct val="0"/>
      </a:spcAft>
      <a:defRPr sz="2700" kern="1200">
        <a:solidFill>
          <a:schemeClr val="tx1"/>
        </a:solidFill>
        <a:latin typeface="Arial" pitchFamily="34" charset="0"/>
        <a:ea typeface="+mn-ea"/>
        <a:cs typeface="Arial" pitchFamily="34" charset="0"/>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A43FE9AD-0DF0-4835-8056-5F5A4C32BFAD}">
          <p14:sldIdLst>
            <p14:sldId id="389"/>
            <p14:sldId id="654"/>
            <p14:sldId id="655"/>
            <p14:sldId id="472"/>
            <p14:sldId id="473"/>
            <p14:sldId id="699"/>
            <p14:sldId id="269"/>
            <p14:sldId id="700"/>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691"/>
            <p14:sldId id="460"/>
            <p14:sldId id="470"/>
            <p14:sldId id="419"/>
            <p14:sldId id="366"/>
            <p14:sldId id="360"/>
          </p14:sldIdLst>
        </p14:section>
      </p14:sectionLst>
    </p:ext>
    <p:ext uri="{EFAFB233-063F-42B5-8137-9DF3F51BA10A}">
      <p15:sldGuideLst xmlns:p15="http://schemas.microsoft.com/office/powerpoint/2012/main">
        <p15:guide id="1" orient="horz" pos="2880">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12" autoAdjust="0"/>
    <p:restoredTop sz="94660"/>
  </p:normalViewPr>
  <p:slideViewPr>
    <p:cSldViewPr>
      <p:cViewPr varScale="1">
        <p:scale>
          <a:sx n="63" d="100"/>
          <a:sy n="63" d="100"/>
        </p:scale>
        <p:origin x="365" y="38"/>
      </p:cViewPr>
      <p:guideLst>
        <p:guide orient="horz" pos="2880"/>
        <p:guide pos="4608"/>
      </p:guideLst>
    </p:cSldViewPr>
  </p:slideViewPr>
  <p:notesTextViewPr>
    <p:cViewPr>
      <p:scale>
        <a:sx n="100" d="100"/>
        <a:sy n="100" d="100"/>
      </p:scale>
      <p:origin x="0" y="0"/>
    </p:cViewPr>
  </p:notesTextViewPr>
  <p:sorterViewPr>
    <p:cViewPr>
      <p:scale>
        <a:sx n="66" d="100"/>
        <a:sy n="66" d="100"/>
      </p:scale>
      <p:origin x="0" y="23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41DDA-82D6-4C07-85F8-2C5A9309A8E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E4A84513-0E34-4949-BDC3-3BCB5E03EBA2}">
      <dgm:prSet phldrT="[Text]"/>
      <dgm:spPr>
        <a:solidFill>
          <a:schemeClr val="accent1">
            <a:lumMod val="75000"/>
          </a:schemeClr>
        </a:solidFill>
        <a:ln>
          <a:solidFill>
            <a:schemeClr val="tx1"/>
          </a:solidFill>
        </a:ln>
      </dgm:spPr>
      <dgm:t>
        <a:bodyPr/>
        <a:lstStyle/>
        <a:p>
          <a:r>
            <a:rPr lang="en-US" b="1" dirty="0"/>
            <a:t>MANAGEMENT CONSULTANCY</a:t>
          </a:r>
          <a:endParaRPr lang="en-US" dirty="0"/>
        </a:p>
      </dgm:t>
    </dgm:pt>
    <dgm:pt modelId="{8010159E-F413-4698-8CB7-F43B72845429}" type="parTrans" cxnId="{2F9AD34B-84DF-46C5-8166-2AB2069C0BE5}">
      <dgm:prSet/>
      <dgm:spPr/>
      <dgm:t>
        <a:bodyPr/>
        <a:lstStyle/>
        <a:p>
          <a:endParaRPr lang="en-US"/>
        </a:p>
      </dgm:t>
    </dgm:pt>
    <dgm:pt modelId="{071BC267-1A97-40CF-B2CB-24ACA5F3FFEA}" type="sibTrans" cxnId="{2F9AD34B-84DF-46C5-8166-2AB2069C0BE5}">
      <dgm:prSet/>
      <dgm:spPr/>
      <dgm:t>
        <a:bodyPr/>
        <a:lstStyle/>
        <a:p>
          <a:endParaRPr lang="en-US"/>
        </a:p>
      </dgm:t>
    </dgm:pt>
    <dgm:pt modelId="{6DC69997-C331-40C9-8A91-D925589D9FDB}">
      <dgm:prSet phldrT="[Text]"/>
      <dgm:spPr>
        <a:solidFill>
          <a:schemeClr val="bg1">
            <a:alpha val="90000"/>
          </a:schemeClr>
        </a:solidFill>
        <a:ln>
          <a:solidFill>
            <a:schemeClr val="tx1">
              <a:alpha val="90000"/>
            </a:schemeClr>
          </a:solidFill>
        </a:ln>
      </dgm:spPr>
      <dgm:t>
        <a:bodyPr/>
        <a:lstStyle/>
        <a:p>
          <a:r>
            <a:rPr lang="en-IN" dirty="0"/>
            <a:t>Market research</a:t>
          </a:r>
          <a:endParaRPr lang="en-US" dirty="0"/>
        </a:p>
      </dgm:t>
    </dgm:pt>
    <dgm:pt modelId="{0C18A443-E756-409A-8F5A-F72CAABF498F}" type="parTrans" cxnId="{1F14B8E7-D763-4914-B710-62068A903185}">
      <dgm:prSet/>
      <dgm:spPr/>
      <dgm:t>
        <a:bodyPr/>
        <a:lstStyle/>
        <a:p>
          <a:endParaRPr lang="en-US"/>
        </a:p>
      </dgm:t>
    </dgm:pt>
    <dgm:pt modelId="{4E969C73-E1C2-41CC-B809-EC2229E7E21D}" type="sibTrans" cxnId="{1F14B8E7-D763-4914-B710-62068A903185}">
      <dgm:prSet/>
      <dgm:spPr/>
      <dgm:t>
        <a:bodyPr/>
        <a:lstStyle/>
        <a:p>
          <a:endParaRPr lang="en-US"/>
        </a:p>
      </dgm:t>
    </dgm:pt>
    <dgm:pt modelId="{56408CD6-BA93-4CDC-BCF9-36BC16EB8AF5}">
      <dgm:prSet phldrT="[Text]"/>
      <dgm:spPr>
        <a:solidFill>
          <a:schemeClr val="accent1">
            <a:lumMod val="75000"/>
          </a:schemeClr>
        </a:solidFill>
        <a:ln>
          <a:solidFill>
            <a:schemeClr val="tx1"/>
          </a:solidFill>
        </a:ln>
      </dgm:spPr>
      <dgm:t>
        <a:bodyPr/>
        <a:lstStyle/>
        <a:p>
          <a:r>
            <a:rPr lang="en-US" b="1" dirty="0"/>
            <a:t>FINANCIAL CONSULTANCY</a:t>
          </a:r>
          <a:endParaRPr lang="en-US" dirty="0"/>
        </a:p>
      </dgm:t>
    </dgm:pt>
    <dgm:pt modelId="{32562C7B-A5D9-473E-B847-BC0B8027A055}" type="parTrans" cxnId="{1026BD6B-B54C-4409-9140-5808B9EF7916}">
      <dgm:prSet/>
      <dgm:spPr/>
      <dgm:t>
        <a:bodyPr/>
        <a:lstStyle/>
        <a:p>
          <a:endParaRPr lang="en-US"/>
        </a:p>
      </dgm:t>
    </dgm:pt>
    <dgm:pt modelId="{0FEBDA89-99F0-44CC-93DE-2B6DC203E7B5}" type="sibTrans" cxnId="{1026BD6B-B54C-4409-9140-5808B9EF7916}">
      <dgm:prSet/>
      <dgm:spPr/>
      <dgm:t>
        <a:bodyPr/>
        <a:lstStyle/>
        <a:p>
          <a:endParaRPr lang="en-US"/>
        </a:p>
      </dgm:t>
    </dgm:pt>
    <dgm:pt modelId="{FFEBA75F-3C14-4E8D-81FC-D185C9C21D5C}">
      <dgm:prSet phldrT="[Text]"/>
      <dgm:spPr>
        <a:solidFill>
          <a:schemeClr val="bg1">
            <a:alpha val="90000"/>
          </a:schemeClr>
        </a:solidFill>
        <a:ln>
          <a:solidFill>
            <a:schemeClr val="tx1">
              <a:alpha val="90000"/>
            </a:schemeClr>
          </a:solidFill>
        </a:ln>
      </dgm:spPr>
      <dgm:t>
        <a:bodyPr/>
        <a:lstStyle/>
        <a:p>
          <a:r>
            <a:rPr lang="en-IN" dirty="0"/>
            <a:t>Assistance in bank/private finance</a:t>
          </a:r>
          <a:endParaRPr lang="en-US" dirty="0"/>
        </a:p>
      </dgm:t>
    </dgm:pt>
    <dgm:pt modelId="{BF0E8425-DE14-457B-9049-9D01D805C4E5}" type="parTrans" cxnId="{35762DED-DA4C-4236-A1C1-71035AB84151}">
      <dgm:prSet/>
      <dgm:spPr/>
      <dgm:t>
        <a:bodyPr/>
        <a:lstStyle/>
        <a:p>
          <a:endParaRPr lang="en-US"/>
        </a:p>
      </dgm:t>
    </dgm:pt>
    <dgm:pt modelId="{D31F32B6-3A3F-4B36-BB82-8A53DDA802AD}" type="sibTrans" cxnId="{35762DED-DA4C-4236-A1C1-71035AB84151}">
      <dgm:prSet/>
      <dgm:spPr/>
      <dgm:t>
        <a:bodyPr/>
        <a:lstStyle/>
        <a:p>
          <a:endParaRPr lang="en-US"/>
        </a:p>
      </dgm:t>
    </dgm:pt>
    <dgm:pt modelId="{4063F7C1-077F-41AD-9F7F-B3A3E73E56E4}">
      <dgm:prSet phldrT="[Text]"/>
      <dgm:spPr>
        <a:solidFill>
          <a:schemeClr val="accent1">
            <a:lumMod val="75000"/>
          </a:schemeClr>
        </a:solidFill>
        <a:ln>
          <a:solidFill>
            <a:schemeClr val="tx1"/>
          </a:solidFill>
        </a:ln>
      </dgm:spPr>
      <dgm:t>
        <a:bodyPr/>
        <a:lstStyle/>
        <a:p>
          <a:r>
            <a:rPr lang="en-US" b="1" dirty="0"/>
            <a:t>PRE-DESIGN STUDIES</a:t>
          </a:r>
          <a:endParaRPr lang="en-US" dirty="0"/>
        </a:p>
      </dgm:t>
    </dgm:pt>
    <dgm:pt modelId="{0AF3B827-3B0C-44F1-AA78-1454886476A3}" type="parTrans" cxnId="{3C70A4E9-EF0A-4CC2-A32B-45D2AF14DB02}">
      <dgm:prSet/>
      <dgm:spPr/>
      <dgm:t>
        <a:bodyPr/>
        <a:lstStyle/>
        <a:p>
          <a:endParaRPr lang="en-US"/>
        </a:p>
      </dgm:t>
    </dgm:pt>
    <dgm:pt modelId="{1288CD0F-CA29-4AD1-8189-A4BF35B4CCEE}" type="sibTrans" cxnId="{3C70A4E9-EF0A-4CC2-A32B-45D2AF14DB02}">
      <dgm:prSet/>
      <dgm:spPr/>
      <dgm:t>
        <a:bodyPr/>
        <a:lstStyle/>
        <a:p>
          <a:endParaRPr lang="en-US"/>
        </a:p>
      </dgm:t>
    </dgm:pt>
    <dgm:pt modelId="{7F114F14-5342-4382-B175-73C9A622A7F1}">
      <dgm:prSet phldrT="[Text]"/>
      <dgm:spPr>
        <a:solidFill>
          <a:schemeClr val="bg1">
            <a:alpha val="90000"/>
          </a:schemeClr>
        </a:solidFill>
        <a:ln>
          <a:solidFill>
            <a:schemeClr val="tx1">
              <a:alpha val="90000"/>
            </a:schemeClr>
          </a:solidFill>
        </a:ln>
      </dgm:spPr>
      <dgm:t>
        <a:bodyPr/>
        <a:lstStyle/>
        <a:p>
          <a:r>
            <a:rPr lang="en-IN" dirty="0"/>
            <a:t>Concept Planning </a:t>
          </a:r>
          <a:endParaRPr lang="en-US" dirty="0"/>
        </a:p>
      </dgm:t>
    </dgm:pt>
    <dgm:pt modelId="{4944CF6A-7AE6-43F5-8004-EBD6A52DB043}" type="parTrans" cxnId="{8DAD1FFC-F6BE-48E6-BF56-3B65A1AE9060}">
      <dgm:prSet/>
      <dgm:spPr/>
      <dgm:t>
        <a:bodyPr/>
        <a:lstStyle/>
        <a:p>
          <a:endParaRPr lang="en-US"/>
        </a:p>
      </dgm:t>
    </dgm:pt>
    <dgm:pt modelId="{EAEBAA4B-F2EF-4F1C-9BE7-81B6AD65589A}" type="sibTrans" cxnId="{8DAD1FFC-F6BE-48E6-BF56-3B65A1AE9060}">
      <dgm:prSet/>
      <dgm:spPr/>
      <dgm:t>
        <a:bodyPr/>
        <a:lstStyle/>
        <a:p>
          <a:endParaRPr lang="en-US"/>
        </a:p>
      </dgm:t>
    </dgm:pt>
    <dgm:pt modelId="{7920D907-75A2-4988-827B-88FEC82AF6EB}">
      <dgm:prSet/>
      <dgm:spPr>
        <a:solidFill>
          <a:schemeClr val="bg1">
            <a:alpha val="90000"/>
          </a:schemeClr>
        </a:solidFill>
        <a:ln>
          <a:solidFill>
            <a:schemeClr val="tx1">
              <a:alpha val="90000"/>
            </a:schemeClr>
          </a:solidFill>
        </a:ln>
      </dgm:spPr>
      <dgm:t>
        <a:bodyPr/>
        <a:lstStyle/>
        <a:p>
          <a:r>
            <a:rPr lang="en-IN"/>
            <a:t>Business strategy</a:t>
          </a:r>
          <a:endParaRPr lang="en-US"/>
        </a:p>
      </dgm:t>
    </dgm:pt>
    <dgm:pt modelId="{74653FA3-62F9-4BCC-8F77-9BBE3AAAA5E4}" type="parTrans" cxnId="{AA88B094-0F2A-4DB7-857D-3AFE4F4FEC7E}">
      <dgm:prSet/>
      <dgm:spPr/>
      <dgm:t>
        <a:bodyPr/>
        <a:lstStyle/>
        <a:p>
          <a:endParaRPr lang="en-US"/>
        </a:p>
      </dgm:t>
    </dgm:pt>
    <dgm:pt modelId="{7D686619-26EA-4F13-B262-84F8AE00E454}" type="sibTrans" cxnId="{AA88B094-0F2A-4DB7-857D-3AFE4F4FEC7E}">
      <dgm:prSet/>
      <dgm:spPr/>
      <dgm:t>
        <a:bodyPr/>
        <a:lstStyle/>
        <a:p>
          <a:endParaRPr lang="en-US"/>
        </a:p>
      </dgm:t>
    </dgm:pt>
    <dgm:pt modelId="{6A50C8EE-4C9B-4941-834B-A1B3FBFCFCA3}">
      <dgm:prSet/>
      <dgm:spPr>
        <a:solidFill>
          <a:schemeClr val="bg1">
            <a:alpha val="90000"/>
          </a:schemeClr>
        </a:solidFill>
        <a:ln>
          <a:solidFill>
            <a:schemeClr val="tx1">
              <a:alpha val="90000"/>
            </a:schemeClr>
          </a:solidFill>
        </a:ln>
      </dgm:spPr>
      <dgm:t>
        <a:bodyPr/>
        <a:lstStyle/>
        <a:p>
          <a:r>
            <a:rPr lang="en-IN" dirty="0"/>
            <a:t>Sector studies</a:t>
          </a:r>
          <a:endParaRPr lang="en-US" dirty="0"/>
        </a:p>
      </dgm:t>
    </dgm:pt>
    <dgm:pt modelId="{8AC2EF1F-B84C-47FF-A467-292BEAFFAE5B}" type="parTrans" cxnId="{E95A4D9D-5584-41D4-8BCF-7A3EB71B6DBA}">
      <dgm:prSet/>
      <dgm:spPr/>
      <dgm:t>
        <a:bodyPr/>
        <a:lstStyle/>
        <a:p>
          <a:endParaRPr lang="en-US"/>
        </a:p>
      </dgm:t>
    </dgm:pt>
    <dgm:pt modelId="{0AA091F3-25BD-48A2-87D5-4C482E22556C}" type="sibTrans" cxnId="{E95A4D9D-5584-41D4-8BCF-7A3EB71B6DBA}">
      <dgm:prSet/>
      <dgm:spPr/>
      <dgm:t>
        <a:bodyPr/>
        <a:lstStyle/>
        <a:p>
          <a:endParaRPr lang="en-US"/>
        </a:p>
      </dgm:t>
    </dgm:pt>
    <dgm:pt modelId="{DABA6025-46F7-4A10-A924-141A3B57BCAD}">
      <dgm:prSet/>
      <dgm:spPr>
        <a:solidFill>
          <a:schemeClr val="bg1">
            <a:alpha val="90000"/>
          </a:schemeClr>
        </a:solidFill>
        <a:ln>
          <a:solidFill>
            <a:schemeClr val="tx1">
              <a:alpha val="90000"/>
            </a:schemeClr>
          </a:solidFill>
        </a:ln>
      </dgm:spPr>
      <dgm:t>
        <a:bodyPr/>
        <a:lstStyle/>
        <a:p>
          <a:r>
            <a:rPr lang="en-IN"/>
            <a:t>Location analysis</a:t>
          </a:r>
          <a:endParaRPr lang="en-US"/>
        </a:p>
      </dgm:t>
    </dgm:pt>
    <dgm:pt modelId="{300869F8-28C4-4710-B0B4-450C454C3CED}" type="parTrans" cxnId="{6C2433B9-67CF-4FD9-BD98-DD2D2E27DD2B}">
      <dgm:prSet/>
      <dgm:spPr/>
      <dgm:t>
        <a:bodyPr/>
        <a:lstStyle/>
        <a:p>
          <a:endParaRPr lang="en-US"/>
        </a:p>
      </dgm:t>
    </dgm:pt>
    <dgm:pt modelId="{3ACF1AA6-E8FD-4415-887A-619BF883A95B}" type="sibTrans" cxnId="{6C2433B9-67CF-4FD9-BD98-DD2D2E27DD2B}">
      <dgm:prSet/>
      <dgm:spPr/>
      <dgm:t>
        <a:bodyPr/>
        <a:lstStyle/>
        <a:p>
          <a:endParaRPr lang="en-US"/>
        </a:p>
      </dgm:t>
    </dgm:pt>
    <dgm:pt modelId="{FC7CC8E4-9848-4E10-986C-75116EE98E25}">
      <dgm:prSet/>
      <dgm:spPr>
        <a:solidFill>
          <a:schemeClr val="bg1">
            <a:alpha val="90000"/>
          </a:schemeClr>
        </a:solidFill>
        <a:ln>
          <a:solidFill>
            <a:schemeClr val="tx1">
              <a:alpha val="90000"/>
            </a:schemeClr>
          </a:solidFill>
        </a:ln>
      </dgm:spPr>
      <dgm:t>
        <a:bodyPr/>
        <a:lstStyle/>
        <a:p>
          <a:r>
            <a:rPr lang="en-IN"/>
            <a:t>Technology selection</a:t>
          </a:r>
          <a:endParaRPr lang="en-US"/>
        </a:p>
      </dgm:t>
    </dgm:pt>
    <dgm:pt modelId="{3A1C27C6-E815-4133-B2D5-5743DB68F3D2}" type="parTrans" cxnId="{DC19A045-BC99-47C6-9AC8-D8362640028B}">
      <dgm:prSet/>
      <dgm:spPr/>
      <dgm:t>
        <a:bodyPr/>
        <a:lstStyle/>
        <a:p>
          <a:endParaRPr lang="en-US"/>
        </a:p>
      </dgm:t>
    </dgm:pt>
    <dgm:pt modelId="{416C3209-D332-4AB3-8CCE-79D55CA4E5E3}" type="sibTrans" cxnId="{DC19A045-BC99-47C6-9AC8-D8362640028B}">
      <dgm:prSet/>
      <dgm:spPr/>
      <dgm:t>
        <a:bodyPr/>
        <a:lstStyle/>
        <a:p>
          <a:endParaRPr lang="en-US"/>
        </a:p>
      </dgm:t>
    </dgm:pt>
    <dgm:pt modelId="{94D6D70C-98AA-4208-A259-131B547D03F5}">
      <dgm:prSet/>
      <dgm:spPr>
        <a:solidFill>
          <a:schemeClr val="bg1">
            <a:alpha val="90000"/>
          </a:schemeClr>
        </a:solidFill>
        <a:ln>
          <a:solidFill>
            <a:schemeClr val="tx1">
              <a:alpha val="90000"/>
            </a:schemeClr>
          </a:solidFill>
        </a:ln>
      </dgm:spPr>
      <dgm:t>
        <a:bodyPr/>
        <a:lstStyle/>
        <a:p>
          <a:r>
            <a:rPr lang="en-IN"/>
            <a:t>Techno-economic viability studies/Detailed Project Report (DPR)</a:t>
          </a:r>
          <a:endParaRPr lang="en-US"/>
        </a:p>
      </dgm:t>
    </dgm:pt>
    <dgm:pt modelId="{35DA537F-BB5A-4C0F-A7EE-92CE145671F8}" type="parTrans" cxnId="{8693EDB1-C5AA-4DA2-A57E-C51039DF7F23}">
      <dgm:prSet/>
      <dgm:spPr/>
      <dgm:t>
        <a:bodyPr/>
        <a:lstStyle/>
        <a:p>
          <a:endParaRPr lang="en-US"/>
        </a:p>
      </dgm:t>
    </dgm:pt>
    <dgm:pt modelId="{4E0E2772-D697-4B4A-BBF6-C8C9904D23B2}" type="sibTrans" cxnId="{8693EDB1-C5AA-4DA2-A57E-C51039DF7F23}">
      <dgm:prSet/>
      <dgm:spPr/>
      <dgm:t>
        <a:bodyPr/>
        <a:lstStyle/>
        <a:p>
          <a:endParaRPr lang="en-US"/>
        </a:p>
      </dgm:t>
    </dgm:pt>
    <dgm:pt modelId="{F7B99F4B-42B4-4900-BCA6-02A9EE5B28DD}">
      <dgm:prSet/>
      <dgm:spPr>
        <a:solidFill>
          <a:schemeClr val="bg1">
            <a:alpha val="90000"/>
          </a:schemeClr>
        </a:solidFill>
        <a:ln>
          <a:solidFill>
            <a:schemeClr val="tx1">
              <a:alpha val="90000"/>
            </a:schemeClr>
          </a:solidFill>
        </a:ln>
      </dgm:spPr>
      <dgm:t>
        <a:bodyPr/>
        <a:lstStyle/>
        <a:p>
          <a:r>
            <a:rPr lang="en-IN" dirty="0"/>
            <a:t>Assistance in marketing of products</a:t>
          </a:r>
          <a:endParaRPr lang="en-US" dirty="0"/>
        </a:p>
      </dgm:t>
    </dgm:pt>
    <dgm:pt modelId="{6BC4C435-B537-4124-AAC7-358D5C04C1D4}" type="parTrans" cxnId="{C4172329-03BD-41FA-BF1E-B50C56A8E75C}">
      <dgm:prSet/>
      <dgm:spPr/>
      <dgm:t>
        <a:bodyPr/>
        <a:lstStyle/>
        <a:p>
          <a:endParaRPr lang="en-US"/>
        </a:p>
      </dgm:t>
    </dgm:pt>
    <dgm:pt modelId="{6E1ABD52-4DCE-48F5-AA87-5E5614EC9E63}" type="sibTrans" cxnId="{C4172329-03BD-41FA-BF1E-B50C56A8E75C}">
      <dgm:prSet/>
      <dgm:spPr/>
      <dgm:t>
        <a:bodyPr/>
        <a:lstStyle/>
        <a:p>
          <a:endParaRPr lang="en-US"/>
        </a:p>
      </dgm:t>
    </dgm:pt>
    <dgm:pt modelId="{4CB1B967-1828-474E-A7BB-ECF90646B39D}">
      <dgm:prSet/>
      <dgm:spPr>
        <a:solidFill>
          <a:schemeClr val="bg1">
            <a:alpha val="90000"/>
          </a:schemeClr>
        </a:solidFill>
        <a:ln>
          <a:solidFill>
            <a:schemeClr val="tx1">
              <a:alpha val="90000"/>
            </a:schemeClr>
          </a:solidFill>
        </a:ln>
      </dgm:spPr>
      <dgm:t>
        <a:bodyPr/>
        <a:lstStyle/>
        <a:p>
          <a:r>
            <a:rPr lang="en-IN"/>
            <a:t>Strategic alliance and partner search</a:t>
          </a:r>
          <a:endParaRPr lang="en-US"/>
        </a:p>
      </dgm:t>
    </dgm:pt>
    <dgm:pt modelId="{6139FB09-0D46-4097-B5A6-B75918EF6839}" type="parTrans" cxnId="{2C971438-7FD5-4911-8F4D-D4B4A0DFCE2D}">
      <dgm:prSet/>
      <dgm:spPr/>
      <dgm:t>
        <a:bodyPr/>
        <a:lstStyle/>
        <a:p>
          <a:endParaRPr lang="en-US"/>
        </a:p>
      </dgm:t>
    </dgm:pt>
    <dgm:pt modelId="{9B58F927-635F-4DBB-9031-737300B1C2F8}" type="sibTrans" cxnId="{2C971438-7FD5-4911-8F4D-D4B4A0DFCE2D}">
      <dgm:prSet/>
      <dgm:spPr/>
      <dgm:t>
        <a:bodyPr/>
        <a:lstStyle/>
        <a:p>
          <a:endParaRPr lang="en-US"/>
        </a:p>
      </dgm:t>
    </dgm:pt>
    <dgm:pt modelId="{BE9506E6-489F-4EF0-9FA8-5607EA72FDBB}">
      <dgm:prSet/>
      <dgm:spPr>
        <a:solidFill>
          <a:schemeClr val="bg1">
            <a:alpha val="90000"/>
          </a:schemeClr>
        </a:solidFill>
        <a:ln>
          <a:solidFill>
            <a:schemeClr val="tx1">
              <a:alpha val="90000"/>
            </a:schemeClr>
          </a:solidFill>
        </a:ln>
      </dgm:spPr>
      <dgm:t>
        <a:bodyPr/>
        <a:lstStyle/>
        <a:p>
          <a:r>
            <a:rPr lang="en-US"/>
            <a:t>Corporate debt restructuring</a:t>
          </a:r>
        </a:p>
      </dgm:t>
    </dgm:pt>
    <dgm:pt modelId="{75E6EAF9-8A1B-4AD8-B82A-AA9F5DE7BC6F}" type="parTrans" cxnId="{CDC19D92-8E6B-4D3C-9799-130326574017}">
      <dgm:prSet/>
      <dgm:spPr/>
      <dgm:t>
        <a:bodyPr/>
        <a:lstStyle/>
        <a:p>
          <a:endParaRPr lang="en-US"/>
        </a:p>
      </dgm:t>
    </dgm:pt>
    <dgm:pt modelId="{26C6F314-7C4A-4DDF-8F61-1DCC9ACB789A}" type="sibTrans" cxnId="{CDC19D92-8E6B-4D3C-9799-130326574017}">
      <dgm:prSet/>
      <dgm:spPr/>
      <dgm:t>
        <a:bodyPr/>
        <a:lstStyle/>
        <a:p>
          <a:endParaRPr lang="en-US"/>
        </a:p>
      </dgm:t>
    </dgm:pt>
    <dgm:pt modelId="{DCEEA864-CE96-4F32-98CF-BCA72671AC04}">
      <dgm:prSet/>
      <dgm:spPr>
        <a:solidFill>
          <a:schemeClr val="bg1">
            <a:alpha val="90000"/>
          </a:schemeClr>
        </a:solidFill>
        <a:ln>
          <a:solidFill>
            <a:schemeClr val="tx1">
              <a:alpha val="90000"/>
            </a:schemeClr>
          </a:solidFill>
        </a:ln>
      </dgm:spPr>
      <dgm:t>
        <a:bodyPr/>
        <a:lstStyle/>
        <a:p>
          <a:r>
            <a:rPr lang="en-IN"/>
            <a:t>Surveying</a:t>
          </a:r>
          <a:endParaRPr lang="en-US"/>
        </a:p>
      </dgm:t>
    </dgm:pt>
    <dgm:pt modelId="{C5D0B69C-1977-4623-B5D0-42B46E6B320A}" type="parTrans" cxnId="{C2D2C5B0-8548-4C72-BEA1-AC8D4E86054C}">
      <dgm:prSet/>
      <dgm:spPr/>
      <dgm:t>
        <a:bodyPr/>
        <a:lstStyle/>
        <a:p>
          <a:endParaRPr lang="en-US"/>
        </a:p>
      </dgm:t>
    </dgm:pt>
    <dgm:pt modelId="{5509F513-09AB-4B94-B91B-2188192714A3}" type="sibTrans" cxnId="{C2D2C5B0-8548-4C72-BEA1-AC8D4E86054C}">
      <dgm:prSet/>
      <dgm:spPr/>
      <dgm:t>
        <a:bodyPr/>
        <a:lstStyle/>
        <a:p>
          <a:endParaRPr lang="en-US"/>
        </a:p>
      </dgm:t>
    </dgm:pt>
    <dgm:pt modelId="{CB697F66-3700-40AD-9C10-B703DBC06B90}">
      <dgm:prSet/>
      <dgm:spPr>
        <a:solidFill>
          <a:schemeClr val="bg1">
            <a:alpha val="90000"/>
          </a:schemeClr>
        </a:solidFill>
        <a:ln>
          <a:solidFill>
            <a:schemeClr val="tx1">
              <a:alpha val="90000"/>
            </a:schemeClr>
          </a:solidFill>
        </a:ln>
      </dgm:spPr>
      <dgm:t>
        <a:bodyPr/>
        <a:lstStyle/>
        <a:p>
          <a:r>
            <a:rPr lang="en-IN"/>
            <a:t>Geo-technical investigation</a:t>
          </a:r>
          <a:endParaRPr lang="en-US"/>
        </a:p>
      </dgm:t>
    </dgm:pt>
    <dgm:pt modelId="{C7F22125-F9B0-4BDB-BB3F-21A5AE9B9B85}" type="parTrans" cxnId="{9D127695-2B00-40DD-AFE2-20355C1DE702}">
      <dgm:prSet/>
      <dgm:spPr/>
      <dgm:t>
        <a:bodyPr/>
        <a:lstStyle/>
        <a:p>
          <a:endParaRPr lang="en-US"/>
        </a:p>
      </dgm:t>
    </dgm:pt>
    <dgm:pt modelId="{B4063171-52A8-4C31-BBC1-1956558307B9}" type="sibTrans" cxnId="{9D127695-2B00-40DD-AFE2-20355C1DE702}">
      <dgm:prSet/>
      <dgm:spPr/>
      <dgm:t>
        <a:bodyPr/>
        <a:lstStyle/>
        <a:p>
          <a:endParaRPr lang="en-US"/>
        </a:p>
      </dgm:t>
    </dgm:pt>
    <dgm:pt modelId="{E3770003-9257-47A4-B2F9-2D7C98770971}">
      <dgm:prSet/>
      <dgm:spPr>
        <a:solidFill>
          <a:schemeClr val="bg1">
            <a:alpha val="90000"/>
          </a:schemeClr>
        </a:solidFill>
        <a:ln>
          <a:solidFill>
            <a:schemeClr val="tx1">
              <a:alpha val="90000"/>
            </a:schemeClr>
          </a:solidFill>
        </a:ln>
      </dgm:spPr>
      <dgm:t>
        <a:bodyPr/>
        <a:lstStyle/>
        <a:p>
          <a:r>
            <a:rPr lang="en-IN"/>
            <a:t>GIS</a:t>
          </a:r>
          <a:endParaRPr lang="en-US"/>
        </a:p>
      </dgm:t>
    </dgm:pt>
    <dgm:pt modelId="{4CB2642B-EC37-4088-8FC4-0423FEC179AC}" type="parTrans" cxnId="{4224EBE2-22C5-4941-9881-0174A057AC05}">
      <dgm:prSet/>
      <dgm:spPr/>
      <dgm:t>
        <a:bodyPr/>
        <a:lstStyle/>
        <a:p>
          <a:endParaRPr lang="en-US"/>
        </a:p>
      </dgm:t>
    </dgm:pt>
    <dgm:pt modelId="{AAC088EF-F267-4E8F-A0D0-F91ABCF5B4A4}" type="sibTrans" cxnId="{4224EBE2-22C5-4941-9881-0174A057AC05}">
      <dgm:prSet/>
      <dgm:spPr/>
      <dgm:t>
        <a:bodyPr/>
        <a:lstStyle/>
        <a:p>
          <a:endParaRPr lang="en-US"/>
        </a:p>
      </dgm:t>
    </dgm:pt>
    <dgm:pt modelId="{696786DE-31DA-41A6-95BF-5B356531A843}">
      <dgm:prSet/>
      <dgm:spPr>
        <a:solidFill>
          <a:schemeClr val="bg1">
            <a:alpha val="90000"/>
          </a:schemeClr>
        </a:solidFill>
        <a:ln>
          <a:solidFill>
            <a:schemeClr val="tx1">
              <a:alpha val="90000"/>
            </a:schemeClr>
          </a:solidFill>
        </a:ln>
      </dgm:spPr>
      <dgm:t>
        <a:bodyPr/>
        <a:lstStyle/>
        <a:p>
          <a:r>
            <a:rPr lang="en-IN" dirty="0"/>
            <a:t>EIA</a:t>
          </a:r>
          <a:endParaRPr lang="en-US" dirty="0"/>
        </a:p>
      </dgm:t>
    </dgm:pt>
    <dgm:pt modelId="{63FC4552-9D46-41DD-A593-FA28953EC822}" type="parTrans" cxnId="{F25F7A54-AA7C-4551-B9FC-1C4D5822A040}">
      <dgm:prSet/>
      <dgm:spPr/>
      <dgm:t>
        <a:bodyPr/>
        <a:lstStyle/>
        <a:p>
          <a:endParaRPr lang="en-US"/>
        </a:p>
      </dgm:t>
    </dgm:pt>
    <dgm:pt modelId="{759DDAB5-0D98-43C6-9D6B-10C2E37646F7}" type="sibTrans" cxnId="{F25F7A54-AA7C-4551-B9FC-1C4D5822A040}">
      <dgm:prSet/>
      <dgm:spPr/>
      <dgm:t>
        <a:bodyPr/>
        <a:lstStyle/>
        <a:p>
          <a:endParaRPr lang="en-US"/>
        </a:p>
      </dgm:t>
    </dgm:pt>
    <dgm:pt modelId="{6CE8CB66-4094-46B4-9AD6-41C26AE70F78}">
      <dgm:prSet/>
      <dgm:spPr>
        <a:solidFill>
          <a:schemeClr val="accent1">
            <a:lumMod val="75000"/>
          </a:schemeClr>
        </a:solidFill>
        <a:ln>
          <a:solidFill>
            <a:schemeClr val="tx1"/>
          </a:solidFill>
        </a:ln>
      </dgm:spPr>
      <dgm:t>
        <a:bodyPr/>
        <a:lstStyle/>
        <a:p>
          <a:r>
            <a:rPr lang="en-US" b="1" dirty="0"/>
            <a:t>DESIGN ENGINEERING CONSULTANCY</a:t>
          </a:r>
          <a:endParaRPr lang="en-US" dirty="0"/>
        </a:p>
      </dgm:t>
    </dgm:pt>
    <dgm:pt modelId="{03CC0337-D8E1-4988-953A-94AA5FAF9DDD}" type="parTrans" cxnId="{22A384DB-E5E2-48D1-A80B-FE859D321326}">
      <dgm:prSet/>
      <dgm:spPr/>
      <dgm:t>
        <a:bodyPr/>
        <a:lstStyle/>
        <a:p>
          <a:endParaRPr lang="en-US"/>
        </a:p>
      </dgm:t>
    </dgm:pt>
    <dgm:pt modelId="{AA6A856E-A062-47E0-942C-8962D0F02434}" type="sibTrans" cxnId="{22A384DB-E5E2-48D1-A80B-FE859D321326}">
      <dgm:prSet/>
      <dgm:spPr/>
      <dgm:t>
        <a:bodyPr/>
        <a:lstStyle/>
        <a:p>
          <a:endParaRPr lang="en-US"/>
        </a:p>
      </dgm:t>
    </dgm:pt>
    <dgm:pt modelId="{8621B992-71CF-4B4D-9042-5D25495E58EB}">
      <dgm:prSet/>
      <dgm:spPr>
        <a:solidFill>
          <a:schemeClr val="bg1">
            <a:alpha val="90000"/>
          </a:schemeClr>
        </a:solidFill>
        <a:ln>
          <a:solidFill>
            <a:schemeClr val="tx1">
              <a:alpha val="90000"/>
            </a:schemeClr>
          </a:solidFill>
        </a:ln>
      </dgm:spPr>
      <dgm:t>
        <a:bodyPr/>
        <a:lstStyle/>
        <a:p>
          <a:r>
            <a:rPr lang="en-IN"/>
            <a:t>Master Planning</a:t>
          </a:r>
          <a:endParaRPr lang="en-US" dirty="0"/>
        </a:p>
      </dgm:t>
    </dgm:pt>
    <dgm:pt modelId="{3D1FF722-F28B-43D2-8971-2215380D1C1A}" type="parTrans" cxnId="{F26D3BA1-538F-4F2E-B778-B980743F8028}">
      <dgm:prSet/>
      <dgm:spPr/>
      <dgm:t>
        <a:bodyPr/>
        <a:lstStyle/>
        <a:p>
          <a:endParaRPr lang="en-US"/>
        </a:p>
      </dgm:t>
    </dgm:pt>
    <dgm:pt modelId="{20E41B41-0F22-4EF0-8C8B-12D519B269C6}" type="sibTrans" cxnId="{F26D3BA1-538F-4F2E-B778-B980743F8028}">
      <dgm:prSet/>
      <dgm:spPr/>
      <dgm:t>
        <a:bodyPr/>
        <a:lstStyle/>
        <a:p>
          <a:endParaRPr lang="en-US"/>
        </a:p>
      </dgm:t>
    </dgm:pt>
    <dgm:pt modelId="{745A4058-ACDF-4533-9302-FE84FE29382E}">
      <dgm:prSet/>
      <dgm:spPr>
        <a:solidFill>
          <a:schemeClr val="bg1">
            <a:alpha val="90000"/>
          </a:schemeClr>
        </a:solidFill>
        <a:ln>
          <a:solidFill>
            <a:schemeClr val="tx1">
              <a:alpha val="90000"/>
            </a:schemeClr>
          </a:solidFill>
        </a:ln>
      </dgm:spPr>
      <dgm:t>
        <a:bodyPr/>
        <a:lstStyle/>
        <a:p>
          <a:r>
            <a:rPr lang="en-IN"/>
            <a:t>Architectural including master planning</a:t>
          </a:r>
          <a:endParaRPr lang="en-US"/>
        </a:p>
      </dgm:t>
    </dgm:pt>
    <dgm:pt modelId="{C4734B54-0E29-47B1-B654-BB8A653B1BCC}" type="parTrans" cxnId="{34327F01-62E3-4A0D-B8CC-D55DF298D5A9}">
      <dgm:prSet/>
      <dgm:spPr/>
      <dgm:t>
        <a:bodyPr/>
        <a:lstStyle/>
        <a:p>
          <a:endParaRPr lang="en-US"/>
        </a:p>
      </dgm:t>
    </dgm:pt>
    <dgm:pt modelId="{3D1ED23B-75F1-4746-A6A1-7E0CDB715E11}" type="sibTrans" cxnId="{34327F01-62E3-4A0D-B8CC-D55DF298D5A9}">
      <dgm:prSet/>
      <dgm:spPr/>
      <dgm:t>
        <a:bodyPr/>
        <a:lstStyle/>
        <a:p>
          <a:endParaRPr lang="en-US"/>
        </a:p>
      </dgm:t>
    </dgm:pt>
    <dgm:pt modelId="{DCE4BBE7-8113-4F2A-9948-331462F972E3}">
      <dgm:prSet/>
      <dgm:spPr>
        <a:solidFill>
          <a:schemeClr val="bg1">
            <a:alpha val="90000"/>
          </a:schemeClr>
        </a:solidFill>
        <a:ln>
          <a:solidFill>
            <a:schemeClr val="tx1">
              <a:alpha val="90000"/>
            </a:schemeClr>
          </a:solidFill>
        </a:ln>
      </dgm:spPr>
      <dgm:t>
        <a:bodyPr/>
        <a:lstStyle/>
        <a:p>
          <a:r>
            <a:rPr lang="en-IN"/>
            <a:t>Structural design</a:t>
          </a:r>
          <a:endParaRPr lang="en-US"/>
        </a:p>
      </dgm:t>
    </dgm:pt>
    <dgm:pt modelId="{E0A7AD08-6ED2-4FE7-859E-844B1894690D}" type="parTrans" cxnId="{018BE0BD-4818-4266-AED5-30762232D291}">
      <dgm:prSet/>
      <dgm:spPr/>
      <dgm:t>
        <a:bodyPr/>
        <a:lstStyle/>
        <a:p>
          <a:endParaRPr lang="en-US"/>
        </a:p>
      </dgm:t>
    </dgm:pt>
    <dgm:pt modelId="{AE9D7227-F6BF-4C8A-AE97-D4D91B2761C9}" type="sibTrans" cxnId="{018BE0BD-4818-4266-AED5-30762232D291}">
      <dgm:prSet/>
      <dgm:spPr/>
      <dgm:t>
        <a:bodyPr/>
        <a:lstStyle/>
        <a:p>
          <a:endParaRPr lang="en-US"/>
        </a:p>
      </dgm:t>
    </dgm:pt>
    <dgm:pt modelId="{B5A6EA66-816E-48CA-8F31-34A186104229}">
      <dgm:prSet/>
      <dgm:spPr>
        <a:solidFill>
          <a:schemeClr val="bg1">
            <a:alpha val="90000"/>
          </a:schemeClr>
        </a:solidFill>
        <a:ln>
          <a:solidFill>
            <a:schemeClr val="tx1">
              <a:alpha val="90000"/>
            </a:schemeClr>
          </a:solidFill>
        </a:ln>
      </dgm:spPr>
      <dgm:t>
        <a:bodyPr/>
        <a:lstStyle/>
        <a:p>
          <a:r>
            <a:rPr lang="en-IN"/>
            <a:t>Utilities design (MEP, HAVC, Fire Fighting, BMS etc.)</a:t>
          </a:r>
          <a:endParaRPr lang="en-US"/>
        </a:p>
      </dgm:t>
    </dgm:pt>
    <dgm:pt modelId="{14A7C245-E93A-49D8-A908-8F12B1C93A67}" type="parTrans" cxnId="{B0C55740-125B-446A-A518-FAFE24FA12D3}">
      <dgm:prSet/>
      <dgm:spPr/>
      <dgm:t>
        <a:bodyPr/>
        <a:lstStyle/>
        <a:p>
          <a:endParaRPr lang="en-US"/>
        </a:p>
      </dgm:t>
    </dgm:pt>
    <dgm:pt modelId="{D43DC798-B9A2-4BF5-AD25-B9DC05A34FDB}" type="sibTrans" cxnId="{B0C55740-125B-446A-A518-FAFE24FA12D3}">
      <dgm:prSet/>
      <dgm:spPr/>
      <dgm:t>
        <a:bodyPr/>
        <a:lstStyle/>
        <a:p>
          <a:endParaRPr lang="en-US"/>
        </a:p>
      </dgm:t>
    </dgm:pt>
    <dgm:pt modelId="{84C0F32B-8D18-4158-8A90-C7F665426AEA}">
      <dgm:prSet/>
      <dgm:spPr>
        <a:solidFill>
          <a:schemeClr val="bg1">
            <a:alpha val="90000"/>
          </a:schemeClr>
        </a:solidFill>
        <a:ln>
          <a:solidFill>
            <a:schemeClr val="tx1">
              <a:alpha val="90000"/>
            </a:schemeClr>
          </a:solidFill>
        </a:ln>
      </dgm:spPr>
      <dgm:t>
        <a:bodyPr/>
        <a:lstStyle/>
        <a:p>
          <a:r>
            <a:rPr lang="en-IN"/>
            <a:t>Interior Design</a:t>
          </a:r>
          <a:endParaRPr lang="en-US"/>
        </a:p>
      </dgm:t>
    </dgm:pt>
    <dgm:pt modelId="{4385010F-0B66-4A13-9B2B-90F77D5E30B5}" type="parTrans" cxnId="{83E89DCC-B8F5-4A4E-B8DE-090212254727}">
      <dgm:prSet/>
      <dgm:spPr/>
      <dgm:t>
        <a:bodyPr/>
        <a:lstStyle/>
        <a:p>
          <a:endParaRPr lang="en-US"/>
        </a:p>
      </dgm:t>
    </dgm:pt>
    <dgm:pt modelId="{80585C0E-754F-4C92-8041-4BE731EA5075}" type="sibTrans" cxnId="{83E89DCC-B8F5-4A4E-B8DE-090212254727}">
      <dgm:prSet/>
      <dgm:spPr/>
      <dgm:t>
        <a:bodyPr/>
        <a:lstStyle/>
        <a:p>
          <a:endParaRPr lang="en-US"/>
        </a:p>
      </dgm:t>
    </dgm:pt>
    <dgm:pt modelId="{6411616E-F056-4D22-9EFA-A2D2EBB9A79B}">
      <dgm:prSet/>
      <dgm:spPr>
        <a:solidFill>
          <a:schemeClr val="bg1">
            <a:alpha val="90000"/>
          </a:schemeClr>
        </a:solidFill>
        <a:ln>
          <a:solidFill>
            <a:schemeClr val="tx1">
              <a:alpha val="90000"/>
            </a:schemeClr>
          </a:solidFill>
        </a:ln>
      </dgm:spPr>
      <dgm:t>
        <a:bodyPr/>
        <a:lstStyle/>
        <a:p>
          <a:r>
            <a:rPr lang="en-IN"/>
            <a:t>Landscape design</a:t>
          </a:r>
          <a:endParaRPr lang="en-US"/>
        </a:p>
      </dgm:t>
    </dgm:pt>
    <dgm:pt modelId="{0F41CE02-4568-41F0-B395-52A43DD2CEDB}" type="parTrans" cxnId="{F0358105-C51A-420A-889D-56E57B8BC198}">
      <dgm:prSet/>
      <dgm:spPr/>
      <dgm:t>
        <a:bodyPr/>
        <a:lstStyle/>
        <a:p>
          <a:endParaRPr lang="en-US"/>
        </a:p>
      </dgm:t>
    </dgm:pt>
    <dgm:pt modelId="{B899AAE4-AE80-4A02-8556-09F24E85B913}" type="sibTrans" cxnId="{F0358105-C51A-420A-889D-56E57B8BC198}">
      <dgm:prSet/>
      <dgm:spPr/>
      <dgm:t>
        <a:bodyPr/>
        <a:lstStyle/>
        <a:p>
          <a:endParaRPr lang="en-US"/>
        </a:p>
      </dgm:t>
    </dgm:pt>
    <dgm:pt modelId="{A678CE41-634E-4361-BE1A-DF23E418DE15}">
      <dgm:prSet/>
      <dgm:spPr>
        <a:solidFill>
          <a:schemeClr val="accent1">
            <a:lumMod val="75000"/>
          </a:schemeClr>
        </a:solidFill>
        <a:ln>
          <a:solidFill>
            <a:schemeClr val="tx1"/>
          </a:solidFill>
        </a:ln>
      </dgm:spPr>
      <dgm:t>
        <a:bodyPr/>
        <a:lstStyle/>
        <a:p>
          <a:r>
            <a:rPr lang="en-US" b="1" dirty="0"/>
            <a:t>PROJECT MANAGEMENT CONSULTANCY</a:t>
          </a:r>
          <a:endParaRPr lang="en-US" dirty="0"/>
        </a:p>
      </dgm:t>
    </dgm:pt>
    <dgm:pt modelId="{81C9E290-9713-452C-BE37-0149B69FE550}" type="parTrans" cxnId="{9DB48507-A282-4D02-B50E-C7795AC1666D}">
      <dgm:prSet/>
      <dgm:spPr/>
      <dgm:t>
        <a:bodyPr/>
        <a:lstStyle/>
        <a:p>
          <a:endParaRPr lang="en-US"/>
        </a:p>
      </dgm:t>
    </dgm:pt>
    <dgm:pt modelId="{4430ADE1-B1D8-4249-A9D4-48F21E997DCE}" type="sibTrans" cxnId="{9DB48507-A282-4D02-B50E-C7795AC1666D}">
      <dgm:prSet/>
      <dgm:spPr/>
      <dgm:t>
        <a:bodyPr/>
        <a:lstStyle/>
        <a:p>
          <a:endParaRPr lang="en-US"/>
        </a:p>
      </dgm:t>
    </dgm:pt>
    <dgm:pt modelId="{DEC9D3BF-CFFE-43D7-8CA3-A17D8D143992}">
      <dgm:prSet/>
      <dgm:spPr>
        <a:solidFill>
          <a:schemeClr val="bg1">
            <a:alpha val="90000"/>
          </a:schemeClr>
        </a:solidFill>
        <a:ln>
          <a:solidFill>
            <a:schemeClr val="tx1">
              <a:alpha val="90000"/>
            </a:schemeClr>
          </a:solidFill>
        </a:ln>
      </dgm:spPr>
      <dgm:t>
        <a:bodyPr/>
        <a:lstStyle/>
        <a:p>
          <a:r>
            <a:rPr lang="en-IN"/>
            <a:t>Procurement   Assistance</a:t>
          </a:r>
          <a:endParaRPr lang="en-US" dirty="0"/>
        </a:p>
      </dgm:t>
    </dgm:pt>
    <dgm:pt modelId="{5C1BD5CF-BE0A-4ED1-86EE-7D704158CFD2}" type="parTrans" cxnId="{E3537229-3DD0-4171-984C-D4CBF1C981C2}">
      <dgm:prSet/>
      <dgm:spPr/>
      <dgm:t>
        <a:bodyPr/>
        <a:lstStyle/>
        <a:p>
          <a:endParaRPr lang="en-US"/>
        </a:p>
      </dgm:t>
    </dgm:pt>
    <dgm:pt modelId="{2FFBDD14-4E16-43A2-AE70-70D383EBEC1D}" type="sibTrans" cxnId="{E3537229-3DD0-4171-984C-D4CBF1C981C2}">
      <dgm:prSet/>
      <dgm:spPr/>
      <dgm:t>
        <a:bodyPr/>
        <a:lstStyle/>
        <a:p>
          <a:endParaRPr lang="en-US"/>
        </a:p>
      </dgm:t>
    </dgm:pt>
    <dgm:pt modelId="{4362A35B-18C8-412B-B3E2-E25E530C9C65}">
      <dgm:prSet/>
      <dgm:spPr>
        <a:solidFill>
          <a:schemeClr val="bg1">
            <a:alpha val="90000"/>
          </a:schemeClr>
        </a:solidFill>
        <a:ln>
          <a:solidFill>
            <a:schemeClr val="tx1">
              <a:alpha val="90000"/>
            </a:schemeClr>
          </a:solidFill>
        </a:ln>
      </dgm:spPr>
      <dgm:t>
        <a:bodyPr/>
        <a:lstStyle/>
        <a:p>
          <a:r>
            <a:rPr lang="en-IN"/>
            <a:t>Construction   Supervision</a:t>
          </a:r>
          <a:endParaRPr lang="en-US"/>
        </a:p>
      </dgm:t>
    </dgm:pt>
    <dgm:pt modelId="{7040C8FF-C3EA-4306-8143-D5F6B1E45DBE}" type="parTrans" cxnId="{690791B8-F3F9-412D-9035-E0B241E95E81}">
      <dgm:prSet/>
      <dgm:spPr/>
      <dgm:t>
        <a:bodyPr/>
        <a:lstStyle/>
        <a:p>
          <a:endParaRPr lang="en-US"/>
        </a:p>
      </dgm:t>
    </dgm:pt>
    <dgm:pt modelId="{C1FEFF39-F62B-4DEC-B8E9-47D5CCFE668F}" type="sibTrans" cxnId="{690791B8-F3F9-412D-9035-E0B241E95E81}">
      <dgm:prSet/>
      <dgm:spPr/>
      <dgm:t>
        <a:bodyPr/>
        <a:lstStyle/>
        <a:p>
          <a:endParaRPr lang="en-US"/>
        </a:p>
      </dgm:t>
    </dgm:pt>
    <dgm:pt modelId="{81D4AB54-12B2-4288-8904-C3DD844CF0F6}">
      <dgm:prSet/>
      <dgm:spPr>
        <a:solidFill>
          <a:schemeClr val="bg1">
            <a:alpha val="90000"/>
          </a:schemeClr>
        </a:solidFill>
        <a:ln>
          <a:solidFill>
            <a:schemeClr val="tx1">
              <a:alpha val="90000"/>
            </a:schemeClr>
          </a:solidFill>
        </a:ln>
      </dgm:spPr>
      <dgm:t>
        <a:bodyPr/>
        <a:lstStyle/>
        <a:p>
          <a:r>
            <a:rPr lang="en-IN"/>
            <a:t>Post Commissioning Services</a:t>
          </a:r>
          <a:endParaRPr lang="en-US"/>
        </a:p>
      </dgm:t>
    </dgm:pt>
    <dgm:pt modelId="{55138E1C-2627-484E-AE72-02C401E9C482}" type="parTrans" cxnId="{B36F07DD-F798-41EA-BE28-500651BBB295}">
      <dgm:prSet/>
      <dgm:spPr/>
      <dgm:t>
        <a:bodyPr/>
        <a:lstStyle/>
        <a:p>
          <a:endParaRPr lang="en-US"/>
        </a:p>
      </dgm:t>
    </dgm:pt>
    <dgm:pt modelId="{58387BBD-E584-4D2F-B688-8D34D36DD36C}" type="sibTrans" cxnId="{B36F07DD-F798-41EA-BE28-500651BBB295}">
      <dgm:prSet/>
      <dgm:spPr/>
      <dgm:t>
        <a:bodyPr/>
        <a:lstStyle/>
        <a:p>
          <a:endParaRPr lang="en-US"/>
        </a:p>
      </dgm:t>
    </dgm:pt>
    <dgm:pt modelId="{6654EB7E-A6EC-487E-8DD2-E0A25275F3E6}">
      <dgm:prSet/>
      <dgm:spPr>
        <a:solidFill>
          <a:schemeClr val="bg1">
            <a:alpha val="90000"/>
          </a:schemeClr>
        </a:solidFill>
        <a:ln>
          <a:solidFill>
            <a:schemeClr val="tx1">
              <a:alpha val="90000"/>
            </a:schemeClr>
          </a:solidFill>
        </a:ln>
      </dgm:spPr>
      <dgm:t>
        <a:bodyPr/>
        <a:lstStyle/>
        <a:p>
          <a:r>
            <a:rPr lang="en-IN"/>
            <a:t>O &amp; M Services and training</a:t>
          </a:r>
          <a:endParaRPr lang="en-US"/>
        </a:p>
      </dgm:t>
    </dgm:pt>
    <dgm:pt modelId="{DE65B42B-4948-4FA5-8FD9-4AC31711617F}" type="parTrans" cxnId="{D023343B-9554-4A70-8E72-38892F32FE44}">
      <dgm:prSet/>
      <dgm:spPr/>
      <dgm:t>
        <a:bodyPr/>
        <a:lstStyle/>
        <a:p>
          <a:endParaRPr lang="en-US"/>
        </a:p>
      </dgm:t>
    </dgm:pt>
    <dgm:pt modelId="{3D3BEBDF-1F00-45C2-A7C2-3E6817BB813E}" type="sibTrans" cxnId="{D023343B-9554-4A70-8E72-38892F32FE44}">
      <dgm:prSet/>
      <dgm:spPr/>
      <dgm:t>
        <a:bodyPr/>
        <a:lstStyle/>
        <a:p>
          <a:endParaRPr lang="en-US"/>
        </a:p>
      </dgm:t>
    </dgm:pt>
    <dgm:pt modelId="{4F6B7AA8-A884-443B-8CED-6A9588D8B80B}">
      <dgm:prSet/>
      <dgm:spPr>
        <a:solidFill>
          <a:schemeClr val="bg1">
            <a:alpha val="90000"/>
          </a:schemeClr>
        </a:solidFill>
        <a:ln>
          <a:solidFill>
            <a:schemeClr val="tx1">
              <a:alpha val="90000"/>
            </a:schemeClr>
          </a:solidFill>
        </a:ln>
      </dgm:spPr>
      <dgm:t>
        <a:bodyPr/>
        <a:lstStyle/>
        <a:p>
          <a:r>
            <a:rPr lang="en-IN"/>
            <a:t>Technical Audit</a:t>
          </a:r>
          <a:endParaRPr lang="en-US"/>
        </a:p>
      </dgm:t>
    </dgm:pt>
    <dgm:pt modelId="{11BB93B5-1E2E-427B-B38B-933FEA516919}" type="parTrans" cxnId="{64F309FD-FC14-471A-B9CB-17EB5E8B663B}">
      <dgm:prSet/>
      <dgm:spPr/>
      <dgm:t>
        <a:bodyPr/>
        <a:lstStyle/>
        <a:p>
          <a:endParaRPr lang="en-US"/>
        </a:p>
      </dgm:t>
    </dgm:pt>
    <dgm:pt modelId="{E64883C5-FB31-4820-90CF-B027A7689856}" type="sibTrans" cxnId="{64F309FD-FC14-471A-B9CB-17EB5E8B663B}">
      <dgm:prSet/>
      <dgm:spPr/>
      <dgm:t>
        <a:bodyPr/>
        <a:lstStyle/>
        <a:p>
          <a:endParaRPr lang="en-US"/>
        </a:p>
      </dgm:t>
    </dgm:pt>
    <dgm:pt modelId="{2BAA6FA4-6AFF-49DA-B6BB-50B463221FE0}">
      <dgm:prSet/>
      <dgm:spPr>
        <a:solidFill>
          <a:schemeClr val="bg1">
            <a:alpha val="90000"/>
          </a:schemeClr>
        </a:solidFill>
        <a:ln>
          <a:solidFill>
            <a:schemeClr val="tx1">
              <a:alpha val="90000"/>
            </a:schemeClr>
          </a:solidFill>
        </a:ln>
      </dgm:spPr>
      <dgm:t>
        <a:bodyPr/>
        <a:lstStyle/>
        <a:p>
          <a:r>
            <a:rPr lang="en-IN"/>
            <a:t>Total Quality Management (TQM)</a:t>
          </a:r>
          <a:endParaRPr lang="en-US"/>
        </a:p>
      </dgm:t>
    </dgm:pt>
    <dgm:pt modelId="{6FEBADE6-6AF0-4167-A680-48FFC336319A}" type="parTrans" cxnId="{153796A7-DF1F-4FA3-8493-63BCAC44BE35}">
      <dgm:prSet/>
      <dgm:spPr/>
      <dgm:t>
        <a:bodyPr/>
        <a:lstStyle/>
        <a:p>
          <a:endParaRPr lang="en-US"/>
        </a:p>
      </dgm:t>
    </dgm:pt>
    <dgm:pt modelId="{2F0D08CF-0E6A-4F6B-91CB-4DC5845C9D1A}" type="sibTrans" cxnId="{153796A7-DF1F-4FA3-8493-63BCAC44BE35}">
      <dgm:prSet/>
      <dgm:spPr/>
      <dgm:t>
        <a:bodyPr/>
        <a:lstStyle/>
        <a:p>
          <a:endParaRPr lang="en-US"/>
        </a:p>
      </dgm:t>
    </dgm:pt>
    <dgm:pt modelId="{161C097D-B16C-4624-A909-220822DE30A9}">
      <dgm:prSet/>
      <dgm:spPr>
        <a:solidFill>
          <a:schemeClr val="bg1">
            <a:alpha val="90000"/>
          </a:schemeClr>
        </a:solidFill>
        <a:ln>
          <a:solidFill>
            <a:schemeClr val="tx1">
              <a:alpha val="90000"/>
            </a:schemeClr>
          </a:solidFill>
        </a:ln>
      </dgm:spPr>
      <dgm:t>
        <a:bodyPr/>
        <a:lstStyle/>
        <a:p>
          <a:r>
            <a:rPr lang="en-IN"/>
            <a:t>Safety Audit</a:t>
          </a:r>
          <a:endParaRPr lang="en-US"/>
        </a:p>
      </dgm:t>
    </dgm:pt>
    <dgm:pt modelId="{109C2565-6170-444C-B55A-6A26416CF0E4}" type="parTrans" cxnId="{5BB05202-76D3-47AE-8F84-F0DF73BE7EBC}">
      <dgm:prSet/>
      <dgm:spPr/>
      <dgm:t>
        <a:bodyPr/>
        <a:lstStyle/>
        <a:p>
          <a:endParaRPr lang="en-US"/>
        </a:p>
      </dgm:t>
    </dgm:pt>
    <dgm:pt modelId="{88EB60E0-FD5E-4668-BFA4-F2ADE49CB942}" type="sibTrans" cxnId="{5BB05202-76D3-47AE-8F84-F0DF73BE7EBC}">
      <dgm:prSet/>
      <dgm:spPr/>
      <dgm:t>
        <a:bodyPr/>
        <a:lstStyle/>
        <a:p>
          <a:endParaRPr lang="en-US"/>
        </a:p>
      </dgm:t>
    </dgm:pt>
    <dgm:pt modelId="{ED841A66-896D-4D98-9265-8A6747E2D51D}">
      <dgm:prSet/>
      <dgm:spPr>
        <a:solidFill>
          <a:schemeClr val="bg1">
            <a:alpha val="90000"/>
          </a:schemeClr>
        </a:solidFill>
        <a:ln>
          <a:solidFill>
            <a:schemeClr val="tx1">
              <a:alpha val="90000"/>
            </a:schemeClr>
          </a:solidFill>
        </a:ln>
      </dgm:spPr>
      <dgm:t>
        <a:bodyPr/>
        <a:lstStyle/>
        <a:p>
          <a:r>
            <a:rPr lang="en-IN"/>
            <a:t>Energy Audit and Management</a:t>
          </a:r>
          <a:endParaRPr lang="en-US"/>
        </a:p>
      </dgm:t>
    </dgm:pt>
    <dgm:pt modelId="{09C0B41D-A2E6-473B-B370-397A3DE2B15A}" type="parTrans" cxnId="{3D06F28E-49F1-407D-B593-735C4FD9DFC3}">
      <dgm:prSet/>
      <dgm:spPr/>
      <dgm:t>
        <a:bodyPr/>
        <a:lstStyle/>
        <a:p>
          <a:endParaRPr lang="en-US"/>
        </a:p>
      </dgm:t>
    </dgm:pt>
    <dgm:pt modelId="{AEDC6728-5627-4178-8B66-52C1A131798A}" type="sibTrans" cxnId="{3D06F28E-49F1-407D-B593-735C4FD9DFC3}">
      <dgm:prSet/>
      <dgm:spPr/>
      <dgm:t>
        <a:bodyPr/>
        <a:lstStyle/>
        <a:p>
          <a:endParaRPr lang="en-US"/>
        </a:p>
      </dgm:t>
    </dgm:pt>
    <dgm:pt modelId="{207B3176-9843-447D-924F-1CC1BB56AE84}" type="pres">
      <dgm:prSet presAssocID="{94A41DDA-82D6-4C07-85F8-2C5A9309A8EC}" presName="Name0" presStyleCnt="0">
        <dgm:presLayoutVars>
          <dgm:dir/>
          <dgm:animLvl val="lvl"/>
          <dgm:resizeHandles val="exact"/>
        </dgm:presLayoutVars>
      </dgm:prSet>
      <dgm:spPr/>
    </dgm:pt>
    <dgm:pt modelId="{45FBFD9E-BD71-46C3-B7C0-507711E344FF}" type="pres">
      <dgm:prSet presAssocID="{E4A84513-0E34-4949-BDC3-3BCB5E03EBA2}" presName="composite" presStyleCnt="0"/>
      <dgm:spPr/>
    </dgm:pt>
    <dgm:pt modelId="{9E00D7CB-5EA5-45CC-9FB7-E8BFB6F0FFE3}" type="pres">
      <dgm:prSet presAssocID="{E4A84513-0E34-4949-BDC3-3BCB5E03EBA2}" presName="parTx" presStyleLbl="alignNode1" presStyleIdx="0" presStyleCnt="5">
        <dgm:presLayoutVars>
          <dgm:chMax val="0"/>
          <dgm:chPref val="0"/>
          <dgm:bulletEnabled val="1"/>
        </dgm:presLayoutVars>
      </dgm:prSet>
      <dgm:spPr/>
    </dgm:pt>
    <dgm:pt modelId="{8665E9B6-9A8B-4332-82DD-1C5B659EEBA6}" type="pres">
      <dgm:prSet presAssocID="{E4A84513-0E34-4949-BDC3-3BCB5E03EBA2}" presName="desTx" presStyleLbl="alignAccFollowNode1" presStyleIdx="0" presStyleCnt="5">
        <dgm:presLayoutVars>
          <dgm:bulletEnabled val="1"/>
        </dgm:presLayoutVars>
      </dgm:prSet>
      <dgm:spPr/>
    </dgm:pt>
    <dgm:pt modelId="{8EC31530-B8BF-488F-A08E-C43BFB9E541E}" type="pres">
      <dgm:prSet presAssocID="{071BC267-1A97-40CF-B2CB-24ACA5F3FFEA}" presName="space" presStyleCnt="0"/>
      <dgm:spPr/>
    </dgm:pt>
    <dgm:pt modelId="{4B8D8454-56E8-4EFE-B8AF-EA562E437858}" type="pres">
      <dgm:prSet presAssocID="{56408CD6-BA93-4CDC-BCF9-36BC16EB8AF5}" presName="composite" presStyleCnt="0"/>
      <dgm:spPr/>
    </dgm:pt>
    <dgm:pt modelId="{6D55A352-1336-4D2C-BB6A-3D76F041FA5E}" type="pres">
      <dgm:prSet presAssocID="{56408CD6-BA93-4CDC-BCF9-36BC16EB8AF5}" presName="parTx" presStyleLbl="alignNode1" presStyleIdx="1" presStyleCnt="5">
        <dgm:presLayoutVars>
          <dgm:chMax val="0"/>
          <dgm:chPref val="0"/>
          <dgm:bulletEnabled val="1"/>
        </dgm:presLayoutVars>
      </dgm:prSet>
      <dgm:spPr/>
    </dgm:pt>
    <dgm:pt modelId="{9D804FA1-02A4-4412-84EB-5AD9983CCC97}" type="pres">
      <dgm:prSet presAssocID="{56408CD6-BA93-4CDC-BCF9-36BC16EB8AF5}" presName="desTx" presStyleLbl="alignAccFollowNode1" presStyleIdx="1" presStyleCnt="5">
        <dgm:presLayoutVars>
          <dgm:bulletEnabled val="1"/>
        </dgm:presLayoutVars>
      </dgm:prSet>
      <dgm:spPr/>
    </dgm:pt>
    <dgm:pt modelId="{4AA755EB-F09C-41E3-A6B1-0A7701012AFF}" type="pres">
      <dgm:prSet presAssocID="{0FEBDA89-99F0-44CC-93DE-2B6DC203E7B5}" presName="space" presStyleCnt="0"/>
      <dgm:spPr/>
    </dgm:pt>
    <dgm:pt modelId="{BD784D02-607B-45C8-A821-8A93C39D2B2B}" type="pres">
      <dgm:prSet presAssocID="{4063F7C1-077F-41AD-9F7F-B3A3E73E56E4}" presName="composite" presStyleCnt="0"/>
      <dgm:spPr/>
    </dgm:pt>
    <dgm:pt modelId="{332D7D36-16B0-48FA-9A97-5382033950A2}" type="pres">
      <dgm:prSet presAssocID="{4063F7C1-077F-41AD-9F7F-B3A3E73E56E4}" presName="parTx" presStyleLbl="alignNode1" presStyleIdx="2" presStyleCnt="5">
        <dgm:presLayoutVars>
          <dgm:chMax val="0"/>
          <dgm:chPref val="0"/>
          <dgm:bulletEnabled val="1"/>
        </dgm:presLayoutVars>
      </dgm:prSet>
      <dgm:spPr/>
    </dgm:pt>
    <dgm:pt modelId="{43B81655-F27B-43F0-9367-78E3BCFF975D}" type="pres">
      <dgm:prSet presAssocID="{4063F7C1-077F-41AD-9F7F-B3A3E73E56E4}" presName="desTx" presStyleLbl="alignAccFollowNode1" presStyleIdx="2" presStyleCnt="5">
        <dgm:presLayoutVars>
          <dgm:bulletEnabled val="1"/>
        </dgm:presLayoutVars>
      </dgm:prSet>
      <dgm:spPr/>
    </dgm:pt>
    <dgm:pt modelId="{302864FD-F5FF-4C3F-B369-F06CB3D1964F}" type="pres">
      <dgm:prSet presAssocID="{1288CD0F-CA29-4AD1-8189-A4BF35B4CCEE}" presName="space" presStyleCnt="0"/>
      <dgm:spPr/>
    </dgm:pt>
    <dgm:pt modelId="{384FE727-2E56-4643-9868-C9F06AAB2490}" type="pres">
      <dgm:prSet presAssocID="{6CE8CB66-4094-46B4-9AD6-41C26AE70F78}" presName="composite" presStyleCnt="0"/>
      <dgm:spPr/>
    </dgm:pt>
    <dgm:pt modelId="{2FE5E036-BA41-4FEE-A76C-5BC89DE65CEB}" type="pres">
      <dgm:prSet presAssocID="{6CE8CB66-4094-46B4-9AD6-41C26AE70F78}" presName="parTx" presStyleLbl="alignNode1" presStyleIdx="3" presStyleCnt="5">
        <dgm:presLayoutVars>
          <dgm:chMax val="0"/>
          <dgm:chPref val="0"/>
          <dgm:bulletEnabled val="1"/>
        </dgm:presLayoutVars>
      </dgm:prSet>
      <dgm:spPr/>
    </dgm:pt>
    <dgm:pt modelId="{A607E141-657E-47EB-BB0C-553868828CAC}" type="pres">
      <dgm:prSet presAssocID="{6CE8CB66-4094-46B4-9AD6-41C26AE70F78}" presName="desTx" presStyleLbl="alignAccFollowNode1" presStyleIdx="3" presStyleCnt="5">
        <dgm:presLayoutVars>
          <dgm:bulletEnabled val="1"/>
        </dgm:presLayoutVars>
      </dgm:prSet>
      <dgm:spPr/>
    </dgm:pt>
    <dgm:pt modelId="{0AB9E24A-3C3D-4A4B-9E1C-EA1F644B863C}" type="pres">
      <dgm:prSet presAssocID="{AA6A856E-A062-47E0-942C-8962D0F02434}" presName="space" presStyleCnt="0"/>
      <dgm:spPr/>
    </dgm:pt>
    <dgm:pt modelId="{6CC147FB-BCCD-47C6-A59E-423024BAC73D}" type="pres">
      <dgm:prSet presAssocID="{A678CE41-634E-4361-BE1A-DF23E418DE15}" presName="composite" presStyleCnt="0"/>
      <dgm:spPr/>
    </dgm:pt>
    <dgm:pt modelId="{3136A5C7-71EE-4639-A1FF-847F6201C0B2}" type="pres">
      <dgm:prSet presAssocID="{A678CE41-634E-4361-BE1A-DF23E418DE15}" presName="parTx" presStyleLbl="alignNode1" presStyleIdx="4" presStyleCnt="5">
        <dgm:presLayoutVars>
          <dgm:chMax val="0"/>
          <dgm:chPref val="0"/>
          <dgm:bulletEnabled val="1"/>
        </dgm:presLayoutVars>
      </dgm:prSet>
      <dgm:spPr/>
    </dgm:pt>
    <dgm:pt modelId="{6653ECD6-A524-44D9-B974-EC0CA32F63DE}" type="pres">
      <dgm:prSet presAssocID="{A678CE41-634E-4361-BE1A-DF23E418DE15}" presName="desTx" presStyleLbl="alignAccFollowNode1" presStyleIdx="4" presStyleCnt="5">
        <dgm:presLayoutVars>
          <dgm:bulletEnabled val="1"/>
        </dgm:presLayoutVars>
      </dgm:prSet>
      <dgm:spPr/>
    </dgm:pt>
  </dgm:ptLst>
  <dgm:cxnLst>
    <dgm:cxn modelId="{34327F01-62E3-4A0D-B8CC-D55DF298D5A9}" srcId="{6CE8CB66-4094-46B4-9AD6-41C26AE70F78}" destId="{745A4058-ACDF-4533-9302-FE84FE29382E}" srcOrd="1" destOrd="0" parTransId="{C4734B54-0E29-47B1-B654-BB8A653B1BCC}" sibTransId="{3D1ED23B-75F1-4746-A6A1-7E0CDB715E11}"/>
    <dgm:cxn modelId="{F3CA9901-4A73-42BA-B350-7DB9E0EA90F7}" type="presOf" srcId="{7920D907-75A2-4988-827B-88FEC82AF6EB}" destId="{8665E9B6-9A8B-4332-82DD-1C5B659EEBA6}" srcOrd="0" destOrd="1" presId="urn:microsoft.com/office/officeart/2005/8/layout/hList1"/>
    <dgm:cxn modelId="{5BB05202-76D3-47AE-8F84-F0DF73BE7EBC}" srcId="{A678CE41-634E-4361-BE1A-DF23E418DE15}" destId="{161C097D-B16C-4624-A909-220822DE30A9}" srcOrd="6" destOrd="0" parTransId="{109C2565-6170-444C-B55A-6A26416CF0E4}" sibTransId="{88EB60E0-FD5E-4668-BFA4-F2ADE49CB942}"/>
    <dgm:cxn modelId="{F0358105-C51A-420A-889D-56E57B8BC198}" srcId="{6CE8CB66-4094-46B4-9AD6-41C26AE70F78}" destId="{6411616E-F056-4D22-9EFA-A2D2EBB9A79B}" srcOrd="5" destOrd="0" parTransId="{0F41CE02-4568-41F0-B395-52A43DD2CEDB}" sibTransId="{B899AAE4-AE80-4A02-8556-09F24E85B913}"/>
    <dgm:cxn modelId="{9DB48507-A282-4D02-B50E-C7795AC1666D}" srcId="{94A41DDA-82D6-4C07-85F8-2C5A9309A8EC}" destId="{A678CE41-634E-4361-BE1A-DF23E418DE15}" srcOrd="4" destOrd="0" parTransId="{81C9E290-9713-452C-BE37-0149B69FE550}" sibTransId="{4430ADE1-B1D8-4249-A9D4-48F21E997DCE}"/>
    <dgm:cxn modelId="{C88A0A0A-2AD0-4B37-AC72-E7F63AD2D908}" type="presOf" srcId="{DABA6025-46F7-4A10-A924-141A3B57BCAD}" destId="{8665E9B6-9A8B-4332-82DD-1C5B659EEBA6}" srcOrd="0" destOrd="3" presId="urn:microsoft.com/office/officeart/2005/8/layout/hList1"/>
    <dgm:cxn modelId="{3A1DA50E-67E1-40F3-A51C-254D24320E90}" type="presOf" srcId="{6654EB7E-A6EC-487E-8DD2-E0A25275F3E6}" destId="{6653ECD6-A524-44D9-B974-EC0CA32F63DE}" srcOrd="0" destOrd="3" presId="urn:microsoft.com/office/officeart/2005/8/layout/hList1"/>
    <dgm:cxn modelId="{4C194623-9FF5-47A2-85C9-A5B2A7068D2A}" type="presOf" srcId="{161C097D-B16C-4624-A909-220822DE30A9}" destId="{6653ECD6-A524-44D9-B974-EC0CA32F63DE}" srcOrd="0" destOrd="6" presId="urn:microsoft.com/office/officeart/2005/8/layout/hList1"/>
    <dgm:cxn modelId="{C4172329-03BD-41FA-BF1E-B50C56A8E75C}" srcId="{E4A84513-0E34-4949-BDC3-3BCB5E03EBA2}" destId="{F7B99F4B-42B4-4900-BCA6-02A9EE5B28DD}" srcOrd="6" destOrd="0" parTransId="{6BC4C435-B537-4124-AAC7-358D5C04C1D4}" sibTransId="{6E1ABD52-4DCE-48F5-AA87-5E5614EC9E63}"/>
    <dgm:cxn modelId="{E3537229-3DD0-4171-984C-D4CBF1C981C2}" srcId="{A678CE41-634E-4361-BE1A-DF23E418DE15}" destId="{DEC9D3BF-CFFE-43D7-8CA3-A17D8D143992}" srcOrd="0" destOrd="0" parTransId="{5C1BD5CF-BE0A-4ED1-86EE-7D704158CFD2}" sibTransId="{2FFBDD14-4E16-43A2-AE70-70D383EBEC1D}"/>
    <dgm:cxn modelId="{77F40B37-0EEF-4E19-AFEE-FF47D67F6A7E}" type="presOf" srcId="{ED841A66-896D-4D98-9265-8A6747E2D51D}" destId="{6653ECD6-A524-44D9-B974-EC0CA32F63DE}" srcOrd="0" destOrd="7" presId="urn:microsoft.com/office/officeart/2005/8/layout/hList1"/>
    <dgm:cxn modelId="{2C971438-7FD5-4911-8F4D-D4B4A0DFCE2D}" srcId="{56408CD6-BA93-4CDC-BCF9-36BC16EB8AF5}" destId="{4CB1B967-1828-474E-A7BB-ECF90646B39D}" srcOrd="1" destOrd="0" parTransId="{6139FB09-0D46-4097-B5A6-B75918EF6839}" sibTransId="{9B58F927-635F-4DBB-9031-737300B1C2F8}"/>
    <dgm:cxn modelId="{56715938-FDEF-4DAB-990E-03C8675CBE73}" type="presOf" srcId="{6CE8CB66-4094-46B4-9AD6-41C26AE70F78}" destId="{2FE5E036-BA41-4FEE-A76C-5BC89DE65CEB}" srcOrd="0" destOrd="0" presId="urn:microsoft.com/office/officeart/2005/8/layout/hList1"/>
    <dgm:cxn modelId="{D023343B-9554-4A70-8E72-38892F32FE44}" srcId="{A678CE41-634E-4361-BE1A-DF23E418DE15}" destId="{6654EB7E-A6EC-487E-8DD2-E0A25275F3E6}" srcOrd="3" destOrd="0" parTransId="{DE65B42B-4948-4FA5-8FD9-4AC31711617F}" sibTransId="{3D3BEBDF-1F00-45C2-A7C2-3E6817BB813E}"/>
    <dgm:cxn modelId="{B0C55740-125B-446A-A518-FAFE24FA12D3}" srcId="{6CE8CB66-4094-46B4-9AD6-41C26AE70F78}" destId="{B5A6EA66-816E-48CA-8F31-34A186104229}" srcOrd="3" destOrd="0" parTransId="{14A7C245-E93A-49D8-A908-8F12B1C93A67}" sibTransId="{D43DC798-B9A2-4BF5-AD25-B9DC05A34FDB}"/>
    <dgm:cxn modelId="{FDB6385C-EFF2-49C3-933C-727C1D61F6EF}" type="presOf" srcId="{BE9506E6-489F-4EF0-9FA8-5607EA72FDBB}" destId="{9D804FA1-02A4-4412-84EB-5AD9983CCC97}" srcOrd="0" destOrd="2" presId="urn:microsoft.com/office/officeart/2005/8/layout/hList1"/>
    <dgm:cxn modelId="{41F72963-6341-461C-9DE8-63B238194DFE}" type="presOf" srcId="{4F6B7AA8-A884-443B-8CED-6A9588D8B80B}" destId="{6653ECD6-A524-44D9-B974-EC0CA32F63DE}" srcOrd="0" destOrd="4" presId="urn:microsoft.com/office/officeart/2005/8/layout/hList1"/>
    <dgm:cxn modelId="{DC19A045-BC99-47C6-9AC8-D8362640028B}" srcId="{E4A84513-0E34-4949-BDC3-3BCB5E03EBA2}" destId="{FC7CC8E4-9848-4E10-986C-75116EE98E25}" srcOrd="4" destOrd="0" parTransId="{3A1C27C6-E815-4133-B2D5-5743DB68F3D2}" sibTransId="{416C3209-D332-4AB3-8CCE-79D55CA4E5E3}"/>
    <dgm:cxn modelId="{E0557347-C2F7-4F03-AFC7-7D81A9B92A48}" type="presOf" srcId="{8621B992-71CF-4B4D-9042-5D25495E58EB}" destId="{A607E141-657E-47EB-BB0C-553868828CAC}" srcOrd="0" destOrd="0" presId="urn:microsoft.com/office/officeart/2005/8/layout/hList1"/>
    <dgm:cxn modelId="{83DE6749-5119-492D-B4BF-0515DABC4147}" type="presOf" srcId="{DCE4BBE7-8113-4F2A-9948-331462F972E3}" destId="{A607E141-657E-47EB-BB0C-553868828CAC}" srcOrd="0" destOrd="2" presId="urn:microsoft.com/office/officeart/2005/8/layout/hList1"/>
    <dgm:cxn modelId="{1026BD6B-B54C-4409-9140-5808B9EF7916}" srcId="{94A41DDA-82D6-4C07-85F8-2C5A9309A8EC}" destId="{56408CD6-BA93-4CDC-BCF9-36BC16EB8AF5}" srcOrd="1" destOrd="0" parTransId="{32562C7B-A5D9-473E-B847-BC0B8027A055}" sibTransId="{0FEBDA89-99F0-44CC-93DE-2B6DC203E7B5}"/>
    <dgm:cxn modelId="{2F9AD34B-84DF-46C5-8166-2AB2069C0BE5}" srcId="{94A41DDA-82D6-4C07-85F8-2C5A9309A8EC}" destId="{E4A84513-0E34-4949-BDC3-3BCB5E03EBA2}" srcOrd="0" destOrd="0" parTransId="{8010159E-F413-4698-8CB7-F43B72845429}" sibTransId="{071BC267-1A97-40CF-B2CB-24ACA5F3FFEA}"/>
    <dgm:cxn modelId="{948F2074-007C-48E5-A5F1-46F79D7D96A2}" type="presOf" srcId="{56408CD6-BA93-4CDC-BCF9-36BC16EB8AF5}" destId="{6D55A352-1336-4D2C-BB6A-3D76F041FA5E}" srcOrd="0" destOrd="0" presId="urn:microsoft.com/office/officeart/2005/8/layout/hList1"/>
    <dgm:cxn modelId="{75BD5154-CF96-4F51-B389-1F90015DCCD8}" type="presOf" srcId="{DCEEA864-CE96-4F32-98CF-BCA72671AC04}" destId="{43B81655-F27B-43F0-9367-78E3BCFF975D}" srcOrd="0" destOrd="1" presId="urn:microsoft.com/office/officeart/2005/8/layout/hList1"/>
    <dgm:cxn modelId="{F25F7A54-AA7C-4551-B9FC-1C4D5822A040}" srcId="{4063F7C1-077F-41AD-9F7F-B3A3E73E56E4}" destId="{696786DE-31DA-41A6-95BF-5B356531A843}" srcOrd="4" destOrd="0" parTransId="{63FC4552-9D46-41DD-A593-FA28953EC822}" sibTransId="{759DDAB5-0D98-43C6-9D6B-10C2E37646F7}"/>
    <dgm:cxn modelId="{A8BF9054-B42A-410D-A1E2-61D9B59B5655}" type="presOf" srcId="{CB697F66-3700-40AD-9C10-B703DBC06B90}" destId="{43B81655-F27B-43F0-9367-78E3BCFF975D}" srcOrd="0" destOrd="2" presId="urn:microsoft.com/office/officeart/2005/8/layout/hList1"/>
    <dgm:cxn modelId="{3C25B054-51A6-47A4-9924-ACB52D947C21}" type="presOf" srcId="{6A50C8EE-4C9B-4941-834B-A1B3FBFCFCA3}" destId="{8665E9B6-9A8B-4332-82DD-1C5B659EEBA6}" srcOrd="0" destOrd="2" presId="urn:microsoft.com/office/officeart/2005/8/layout/hList1"/>
    <dgm:cxn modelId="{46438558-E98F-4EDC-A923-573EBD545AF7}" type="presOf" srcId="{696786DE-31DA-41A6-95BF-5B356531A843}" destId="{43B81655-F27B-43F0-9367-78E3BCFF975D}" srcOrd="0" destOrd="4" presId="urn:microsoft.com/office/officeart/2005/8/layout/hList1"/>
    <dgm:cxn modelId="{B601D959-F6A1-4451-83B5-0098C2B62835}" type="presOf" srcId="{E3770003-9257-47A4-B2F9-2D7C98770971}" destId="{43B81655-F27B-43F0-9367-78E3BCFF975D}" srcOrd="0" destOrd="3" presId="urn:microsoft.com/office/officeart/2005/8/layout/hList1"/>
    <dgm:cxn modelId="{6A06277A-361D-465E-9C13-7D99B7966B6E}" type="presOf" srcId="{FFEBA75F-3C14-4E8D-81FC-D185C9C21D5C}" destId="{9D804FA1-02A4-4412-84EB-5AD9983CCC97}" srcOrd="0" destOrd="0" presId="urn:microsoft.com/office/officeart/2005/8/layout/hList1"/>
    <dgm:cxn modelId="{0978315A-B1E3-42BF-8FC7-2C36C1DC449A}" type="presOf" srcId="{FC7CC8E4-9848-4E10-986C-75116EE98E25}" destId="{8665E9B6-9A8B-4332-82DD-1C5B659EEBA6}" srcOrd="0" destOrd="4" presId="urn:microsoft.com/office/officeart/2005/8/layout/hList1"/>
    <dgm:cxn modelId="{3D06F28E-49F1-407D-B593-735C4FD9DFC3}" srcId="{A678CE41-634E-4361-BE1A-DF23E418DE15}" destId="{ED841A66-896D-4D98-9265-8A6747E2D51D}" srcOrd="7" destOrd="0" parTransId="{09C0B41D-A2E6-473B-B370-397A3DE2B15A}" sibTransId="{AEDC6728-5627-4178-8B66-52C1A131798A}"/>
    <dgm:cxn modelId="{CDC19D92-8E6B-4D3C-9799-130326574017}" srcId="{56408CD6-BA93-4CDC-BCF9-36BC16EB8AF5}" destId="{BE9506E6-489F-4EF0-9FA8-5607EA72FDBB}" srcOrd="2" destOrd="0" parTransId="{75E6EAF9-8A1B-4AD8-B82A-AA9F5DE7BC6F}" sibTransId="{26C6F314-7C4A-4DDF-8F61-1DCC9ACB789A}"/>
    <dgm:cxn modelId="{AA88B094-0F2A-4DB7-857D-3AFE4F4FEC7E}" srcId="{E4A84513-0E34-4949-BDC3-3BCB5E03EBA2}" destId="{7920D907-75A2-4988-827B-88FEC82AF6EB}" srcOrd="1" destOrd="0" parTransId="{74653FA3-62F9-4BCC-8F77-9BBE3AAAA5E4}" sibTransId="{7D686619-26EA-4F13-B262-84F8AE00E454}"/>
    <dgm:cxn modelId="{9D127695-2B00-40DD-AFE2-20355C1DE702}" srcId="{4063F7C1-077F-41AD-9F7F-B3A3E73E56E4}" destId="{CB697F66-3700-40AD-9C10-B703DBC06B90}" srcOrd="2" destOrd="0" parTransId="{C7F22125-F9B0-4BDB-BB3F-21A5AE9B9B85}" sibTransId="{B4063171-52A8-4C31-BBC1-1956558307B9}"/>
    <dgm:cxn modelId="{C9B4F499-BB79-4D87-BAEE-DB16510C9A7F}" type="presOf" srcId="{4CB1B967-1828-474E-A7BB-ECF90646B39D}" destId="{9D804FA1-02A4-4412-84EB-5AD9983CCC97}" srcOrd="0" destOrd="1" presId="urn:microsoft.com/office/officeart/2005/8/layout/hList1"/>
    <dgm:cxn modelId="{E95A4D9D-5584-41D4-8BCF-7A3EB71B6DBA}" srcId="{E4A84513-0E34-4949-BDC3-3BCB5E03EBA2}" destId="{6A50C8EE-4C9B-4941-834B-A1B3FBFCFCA3}" srcOrd="2" destOrd="0" parTransId="{8AC2EF1F-B84C-47FF-A467-292BEAFFAE5B}" sibTransId="{0AA091F3-25BD-48A2-87D5-4C482E22556C}"/>
    <dgm:cxn modelId="{B1403F9F-5D2F-4996-AAD6-9ADD80CCEF7B}" type="presOf" srcId="{84C0F32B-8D18-4158-8A90-C7F665426AEA}" destId="{A607E141-657E-47EB-BB0C-553868828CAC}" srcOrd="0" destOrd="4" presId="urn:microsoft.com/office/officeart/2005/8/layout/hList1"/>
    <dgm:cxn modelId="{F26D3BA1-538F-4F2E-B778-B980743F8028}" srcId="{6CE8CB66-4094-46B4-9AD6-41C26AE70F78}" destId="{8621B992-71CF-4B4D-9042-5D25495E58EB}" srcOrd="0" destOrd="0" parTransId="{3D1FF722-F28B-43D2-8971-2215380D1C1A}" sibTransId="{20E41B41-0F22-4EF0-8C8B-12D519B269C6}"/>
    <dgm:cxn modelId="{0E43F9A4-F5ED-4912-9385-DD2E282452F8}" type="presOf" srcId="{B5A6EA66-816E-48CA-8F31-34A186104229}" destId="{A607E141-657E-47EB-BB0C-553868828CAC}" srcOrd="0" destOrd="3" presId="urn:microsoft.com/office/officeart/2005/8/layout/hList1"/>
    <dgm:cxn modelId="{43071CA5-27CE-4E00-AF3A-697865E2CF55}" type="presOf" srcId="{6411616E-F056-4D22-9EFA-A2D2EBB9A79B}" destId="{A607E141-657E-47EB-BB0C-553868828CAC}" srcOrd="0" destOrd="5" presId="urn:microsoft.com/office/officeart/2005/8/layout/hList1"/>
    <dgm:cxn modelId="{153796A7-DF1F-4FA3-8493-63BCAC44BE35}" srcId="{A678CE41-634E-4361-BE1A-DF23E418DE15}" destId="{2BAA6FA4-6AFF-49DA-B6BB-50B463221FE0}" srcOrd="5" destOrd="0" parTransId="{6FEBADE6-6AF0-4167-A680-48FFC336319A}" sibTransId="{2F0D08CF-0E6A-4F6B-91CB-4DC5845C9D1A}"/>
    <dgm:cxn modelId="{686B9AA8-43E4-4D79-8023-3B98E61230EB}" type="presOf" srcId="{4362A35B-18C8-412B-B3E2-E25E530C9C65}" destId="{6653ECD6-A524-44D9-B974-EC0CA32F63DE}" srcOrd="0" destOrd="1" presId="urn:microsoft.com/office/officeart/2005/8/layout/hList1"/>
    <dgm:cxn modelId="{869F91AC-05D7-4FB5-9BE2-0824092C0D50}" type="presOf" srcId="{7F114F14-5342-4382-B175-73C9A622A7F1}" destId="{43B81655-F27B-43F0-9367-78E3BCFF975D}" srcOrd="0" destOrd="0" presId="urn:microsoft.com/office/officeart/2005/8/layout/hList1"/>
    <dgm:cxn modelId="{C2D2C5B0-8548-4C72-BEA1-AC8D4E86054C}" srcId="{4063F7C1-077F-41AD-9F7F-B3A3E73E56E4}" destId="{DCEEA864-CE96-4F32-98CF-BCA72671AC04}" srcOrd="1" destOrd="0" parTransId="{C5D0B69C-1977-4623-B5D0-42B46E6B320A}" sibTransId="{5509F513-09AB-4B94-B91B-2188192714A3}"/>
    <dgm:cxn modelId="{8693EDB1-C5AA-4DA2-A57E-C51039DF7F23}" srcId="{E4A84513-0E34-4949-BDC3-3BCB5E03EBA2}" destId="{94D6D70C-98AA-4208-A259-131B547D03F5}" srcOrd="5" destOrd="0" parTransId="{35DA537F-BB5A-4C0F-A7EE-92CE145671F8}" sibTransId="{4E0E2772-D697-4B4A-BBF6-C8C9904D23B2}"/>
    <dgm:cxn modelId="{BC6A27B2-7EE0-4BC8-B602-8A783F0EE9BC}" type="presOf" srcId="{745A4058-ACDF-4533-9302-FE84FE29382E}" destId="{A607E141-657E-47EB-BB0C-553868828CAC}" srcOrd="0" destOrd="1" presId="urn:microsoft.com/office/officeart/2005/8/layout/hList1"/>
    <dgm:cxn modelId="{690791B8-F3F9-412D-9035-E0B241E95E81}" srcId="{A678CE41-634E-4361-BE1A-DF23E418DE15}" destId="{4362A35B-18C8-412B-B3E2-E25E530C9C65}" srcOrd="1" destOrd="0" parTransId="{7040C8FF-C3EA-4306-8143-D5F6B1E45DBE}" sibTransId="{C1FEFF39-F62B-4DEC-B8E9-47D5CCFE668F}"/>
    <dgm:cxn modelId="{6C2433B9-67CF-4FD9-BD98-DD2D2E27DD2B}" srcId="{E4A84513-0E34-4949-BDC3-3BCB5E03EBA2}" destId="{DABA6025-46F7-4A10-A924-141A3B57BCAD}" srcOrd="3" destOrd="0" parTransId="{300869F8-28C4-4710-B0B4-450C454C3CED}" sibTransId="{3ACF1AA6-E8FD-4415-887A-619BF883A95B}"/>
    <dgm:cxn modelId="{018BE0BD-4818-4266-AED5-30762232D291}" srcId="{6CE8CB66-4094-46B4-9AD6-41C26AE70F78}" destId="{DCE4BBE7-8113-4F2A-9948-331462F972E3}" srcOrd="2" destOrd="0" parTransId="{E0A7AD08-6ED2-4FE7-859E-844B1894690D}" sibTransId="{AE9D7227-F6BF-4C8A-AE97-D4D91B2761C9}"/>
    <dgm:cxn modelId="{7F20E2C9-DF63-4D64-96F8-2A3E54375441}" type="presOf" srcId="{F7B99F4B-42B4-4900-BCA6-02A9EE5B28DD}" destId="{8665E9B6-9A8B-4332-82DD-1C5B659EEBA6}" srcOrd="0" destOrd="6" presId="urn:microsoft.com/office/officeart/2005/8/layout/hList1"/>
    <dgm:cxn modelId="{1DDE6BCB-B992-4596-919E-E07A3AC64DAD}" type="presOf" srcId="{2BAA6FA4-6AFF-49DA-B6BB-50B463221FE0}" destId="{6653ECD6-A524-44D9-B974-EC0CA32F63DE}" srcOrd="0" destOrd="5" presId="urn:microsoft.com/office/officeart/2005/8/layout/hList1"/>
    <dgm:cxn modelId="{83E89DCC-B8F5-4A4E-B8DE-090212254727}" srcId="{6CE8CB66-4094-46B4-9AD6-41C26AE70F78}" destId="{84C0F32B-8D18-4158-8A90-C7F665426AEA}" srcOrd="4" destOrd="0" parTransId="{4385010F-0B66-4A13-9B2B-90F77D5E30B5}" sibTransId="{80585C0E-754F-4C92-8041-4BE731EA5075}"/>
    <dgm:cxn modelId="{220475CE-71DF-40B6-B29F-2E61193DA69F}" type="presOf" srcId="{94A41DDA-82D6-4C07-85F8-2C5A9309A8EC}" destId="{207B3176-9843-447D-924F-1CC1BB56AE84}" srcOrd="0" destOrd="0" presId="urn:microsoft.com/office/officeart/2005/8/layout/hList1"/>
    <dgm:cxn modelId="{0064EDD6-A4C3-4304-97AC-B74EFBF54374}" type="presOf" srcId="{A678CE41-634E-4361-BE1A-DF23E418DE15}" destId="{3136A5C7-71EE-4639-A1FF-847F6201C0B2}" srcOrd="0" destOrd="0" presId="urn:microsoft.com/office/officeart/2005/8/layout/hList1"/>
    <dgm:cxn modelId="{8E6A7CD7-1A84-4BBC-B546-B136BB1EDB08}" type="presOf" srcId="{94D6D70C-98AA-4208-A259-131B547D03F5}" destId="{8665E9B6-9A8B-4332-82DD-1C5B659EEBA6}" srcOrd="0" destOrd="5" presId="urn:microsoft.com/office/officeart/2005/8/layout/hList1"/>
    <dgm:cxn modelId="{A64697D8-E64C-45CA-9D7E-729D18DC862B}" type="presOf" srcId="{6DC69997-C331-40C9-8A91-D925589D9FDB}" destId="{8665E9B6-9A8B-4332-82DD-1C5B659EEBA6}" srcOrd="0" destOrd="0" presId="urn:microsoft.com/office/officeart/2005/8/layout/hList1"/>
    <dgm:cxn modelId="{22A384DB-E5E2-48D1-A80B-FE859D321326}" srcId="{94A41DDA-82D6-4C07-85F8-2C5A9309A8EC}" destId="{6CE8CB66-4094-46B4-9AD6-41C26AE70F78}" srcOrd="3" destOrd="0" parTransId="{03CC0337-D8E1-4988-953A-94AA5FAF9DDD}" sibTransId="{AA6A856E-A062-47E0-942C-8962D0F02434}"/>
    <dgm:cxn modelId="{E23EDADB-FAF3-4169-9C78-2C3212DA13B9}" type="presOf" srcId="{4063F7C1-077F-41AD-9F7F-B3A3E73E56E4}" destId="{332D7D36-16B0-48FA-9A97-5382033950A2}" srcOrd="0" destOrd="0" presId="urn:microsoft.com/office/officeart/2005/8/layout/hList1"/>
    <dgm:cxn modelId="{B36F07DD-F798-41EA-BE28-500651BBB295}" srcId="{A678CE41-634E-4361-BE1A-DF23E418DE15}" destId="{81D4AB54-12B2-4288-8904-C3DD844CF0F6}" srcOrd="2" destOrd="0" parTransId="{55138E1C-2627-484E-AE72-02C401E9C482}" sibTransId="{58387BBD-E584-4D2F-B688-8D34D36DD36C}"/>
    <dgm:cxn modelId="{4224EBE2-22C5-4941-9881-0174A057AC05}" srcId="{4063F7C1-077F-41AD-9F7F-B3A3E73E56E4}" destId="{E3770003-9257-47A4-B2F9-2D7C98770971}" srcOrd="3" destOrd="0" parTransId="{4CB2642B-EC37-4088-8FC4-0423FEC179AC}" sibTransId="{AAC088EF-F267-4E8F-A0D0-F91ABCF5B4A4}"/>
    <dgm:cxn modelId="{1F14B8E7-D763-4914-B710-62068A903185}" srcId="{E4A84513-0E34-4949-BDC3-3BCB5E03EBA2}" destId="{6DC69997-C331-40C9-8A91-D925589D9FDB}" srcOrd="0" destOrd="0" parTransId="{0C18A443-E756-409A-8F5A-F72CAABF498F}" sibTransId="{4E969C73-E1C2-41CC-B809-EC2229E7E21D}"/>
    <dgm:cxn modelId="{3C70A4E9-EF0A-4CC2-A32B-45D2AF14DB02}" srcId="{94A41DDA-82D6-4C07-85F8-2C5A9309A8EC}" destId="{4063F7C1-077F-41AD-9F7F-B3A3E73E56E4}" srcOrd="2" destOrd="0" parTransId="{0AF3B827-3B0C-44F1-AA78-1454886476A3}" sibTransId="{1288CD0F-CA29-4AD1-8189-A4BF35B4CCEE}"/>
    <dgm:cxn modelId="{35762DED-DA4C-4236-A1C1-71035AB84151}" srcId="{56408CD6-BA93-4CDC-BCF9-36BC16EB8AF5}" destId="{FFEBA75F-3C14-4E8D-81FC-D185C9C21D5C}" srcOrd="0" destOrd="0" parTransId="{BF0E8425-DE14-457B-9049-9D01D805C4E5}" sibTransId="{D31F32B6-3A3F-4B36-BB82-8A53DDA802AD}"/>
    <dgm:cxn modelId="{82744CEE-3EFD-4568-B2EA-672B03880EBA}" type="presOf" srcId="{E4A84513-0E34-4949-BDC3-3BCB5E03EBA2}" destId="{9E00D7CB-5EA5-45CC-9FB7-E8BFB6F0FFE3}" srcOrd="0" destOrd="0" presId="urn:microsoft.com/office/officeart/2005/8/layout/hList1"/>
    <dgm:cxn modelId="{3AE688F0-0859-4C94-A6F0-0D4B7F78FA12}" type="presOf" srcId="{81D4AB54-12B2-4288-8904-C3DD844CF0F6}" destId="{6653ECD6-A524-44D9-B974-EC0CA32F63DE}" srcOrd="0" destOrd="2" presId="urn:microsoft.com/office/officeart/2005/8/layout/hList1"/>
    <dgm:cxn modelId="{8DAD1FFC-F6BE-48E6-BF56-3B65A1AE9060}" srcId="{4063F7C1-077F-41AD-9F7F-B3A3E73E56E4}" destId="{7F114F14-5342-4382-B175-73C9A622A7F1}" srcOrd="0" destOrd="0" parTransId="{4944CF6A-7AE6-43F5-8004-EBD6A52DB043}" sibTransId="{EAEBAA4B-F2EF-4F1C-9BE7-81B6AD65589A}"/>
    <dgm:cxn modelId="{64F309FD-FC14-471A-B9CB-17EB5E8B663B}" srcId="{A678CE41-634E-4361-BE1A-DF23E418DE15}" destId="{4F6B7AA8-A884-443B-8CED-6A9588D8B80B}" srcOrd="4" destOrd="0" parTransId="{11BB93B5-1E2E-427B-B38B-933FEA516919}" sibTransId="{E64883C5-FB31-4820-90CF-B027A7689856}"/>
    <dgm:cxn modelId="{3AE283FE-7D32-4E91-B5B9-B6F7CADDBA05}" type="presOf" srcId="{DEC9D3BF-CFFE-43D7-8CA3-A17D8D143992}" destId="{6653ECD6-A524-44D9-B974-EC0CA32F63DE}" srcOrd="0" destOrd="0" presId="urn:microsoft.com/office/officeart/2005/8/layout/hList1"/>
    <dgm:cxn modelId="{B62CA65F-F062-43E2-81DC-65223615D852}" type="presParOf" srcId="{207B3176-9843-447D-924F-1CC1BB56AE84}" destId="{45FBFD9E-BD71-46C3-B7C0-507711E344FF}" srcOrd="0" destOrd="0" presId="urn:microsoft.com/office/officeart/2005/8/layout/hList1"/>
    <dgm:cxn modelId="{D41AFCB1-B65E-47ED-B9C8-8791CCEA06BE}" type="presParOf" srcId="{45FBFD9E-BD71-46C3-B7C0-507711E344FF}" destId="{9E00D7CB-5EA5-45CC-9FB7-E8BFB6F0FFE3}" srcOrd="0" destOrd="0" presId="urn:microsoft.com/office/officeart/2005/8/layout/hList1"/>
    <dgm:cxn modelId="{D2714C49-B113-4CFC-ACDF-47C424E3259A}" type="presParOf" srcId="{45FBFD9E-BD71-46C3-B7C0-507711E344FF}" destId="{8665E9B6-9A8B-4332-82DD-1C5B659EEBA6}" srcOrd="1" destOrd="0" presId="urn:microsoft.com/office/officeart/2005/8/layout/hList1"/>
    <dgm:cxn modelId="{155A034B-257D-4059-97EF-FE123DA8987D}" type="presParOf" srcId="{207B3176-9843-447D-924F-1CC1BB56AE84}" destId="{8EC31530-B8BF-488F-A08E-C43BFB9E541E}" srcOrd="1" destOrd="0" presId="urn:microsoft.com/office/officeart/2005/8/layout/hList1"/>
    <dgm:cxn modelId="{A9AF3E44-8225-4937-B0DE-14C25B32C45C}" type="presParOf" srcId="{207B3176-9843-447D-924F-1CC1BB56AE84}" destId="{4B8D8454-56E8-4EFE-B8AF-EA562E437858}" srcOrd="2" destOrd="0" presId="urn:microsoft.com/office/officeart/2005/8/layout/hList1"/>
    <dgm:cxn modelId="{2A0ACA8F-C0B5-432E-A849-F2A6CE0AAD8D}" type="presParOf" srcId="{4B8D8454-56E8-4EFE-B8AF-EA562E437858}" destId="{6D55A352-1336-4D2C-BB6A-3D76F041FA5E}" srcOrd="0" destOrd="0" presId="urn:microsoft.com/office/officeart/2005/8/layout/hList1"/>
    <dgm:cxn modelId="{245B1256-67FB-44EB-9C7B-05AADD3244B5}" type="presParOf" srcId="{4B8D8454-56E8-4EFE-B8AF-EA562E437858}" destId="{9D804FA1-02A4-4412-84EB-5AD9983CCC97}" srcOrd="1" destOrd="0" presId="urn:microsoft.com/office/officeart/2005/8/layout/hList1"/>
    <dgm:cxn modelId="{C6ECE9F1-A037-401B-BDE8-16A69FC915E1}" type="presParOf" srcId="{207B3176-9843-447D-924F-1CC1BB56AE84}" destId="{4AA755EB-F09C-41E3-A6B1-0A7701012AFF}" srcOrd="3" destOrd="0" presId="urn:microsoft.com/office/officeart/2005/8/layout/hList1"/>
    <dgm:cxn modelId="{B3A927F1-5E94-4AF4-B904-A3E7F6B6C2C6}" type="presParOf" srcId="{207B3176-9843-447D-924F-1CC1BB56AE84}" destId="{BD784D02-607B-45C8-A821-8A93C39D2B2B}" srcOrd="4" destOrd="0" presId="urn:microsoft.com/office/officeart/2005/8/layout/hList1"/>
    <dgm:cxn modelId="{479B7C2F-A2F5-4DEA-8E8C-A5F1E6BEAAE4}" type="presParOf" srcId="{BD784D02-607B-45C8-A821-8A93C39D2B2B}" destId="{332D7D36-16B0-48FA-9A97-5382033950A2}" srcOrd="0" destOrd="0" presId="urn:microsoft.com/office/officeart/2005/8/layout/hList1"/>
    <dgm:cxn modelId="{90AA09C4-E25A-4BB8-9DD5-0985CDFCF446}" type="presParOf" srcId="{BD784D02-607B-45C8-A821-8A93C39D2B2B}" destId="{43B81655-F27B-43F0-9367-78E3BCFF975D}" srcOrd="1" destOrd="0" presId="urn:microsoft.com/office/officeart/2005/8/layout/hList1"/>
    <dgm:cxn modelId="{11A9C670-2984-4E41-9F84-B7CF00BE1ABB}" type="presParOf" srcId="{207B3176-9843-447D-924F-1CC1BB56AE84}" destId="{302864FD-F5FF-4C3F-B369-F06CB3D1964F}" srcOrd="5" destOrd="0" presId="urn:microsoft.com/office/officeart/2005/8/layout/hList1"/>
    <dgm:cxn modelId="{55364780-72B9-4727-A7FF-0599EEC96B29}" type="presParOf" srcId="{207B3176-9843-447D-924F-1CC1BB56AE84}" destId="{384FE727-2E56-4643-9868-C9F06AAB2490}" srcOrd="6" destOrd="0" presId="urn:microsoft.com/office/officeart/2005/8/layout/hList1"/>
    <dgm:cxn modelId="{D2A69B23-2434-4745-8F26-B15DFE2AB39A}" type="presParOf" srcId="{384FE727-2E56-4643-9868-C9F06AAB2490}" destId="{2FE5E036-BA41-4FEE-A76C-5BC89DE65CEB}" srcOrd="0" destOrd="0" presId="urn:microsoft.com/office/officeart/2005/8/layout/hList1"/>
    <dgm:cxn modelId="{2C65B4CC-B423-46FF-A566-3BACE830346F}" type="presParOf" srcId="{384FE727-2E56-4643-9868-C9F06AAB2490}" destId="{A607E141-657E-47EB-BB0C-553868828CAC}" srcOrd="1" destOrd="0" presId="urn:microsoft.com/office/officeart/2005/8/layout/hList1"/>
    <dgm:cxn modelId="{30D9B822-A86E-42CC-8316-030DB07A079C}" type="presParOf" srcId="{207B3176-9843-447D-924F-1CC1BB56AE84}" destId="{0AB9E24A-3C3D-4A4B-9E1C-EA1F644B863C}" srcOrd="7" destOrd="0" presId="urn:microsoft.com/office/officeart/2005/8/layout/hList1"/>
    <dgm:cxn modelId="{4F5DC2A3-93DE-4818-B068-FD3C311A6522}" type="presParOf" srcId="{207B3176-9843-447D-924F-1CC1BB56AE84}" destId="{6CC147FB-BCCD-47C6-A59E-423024BAC73D}" srcOrd="8" destOrd="0" presId="urn:microsoft.com/office/officeart/2005/8/layout/hList1"/>
    <dgm:cxn modelId="{2F0BA64C-6320-430E-A80C-C74008107F51}" type="presParOf" srcId="{6CC147FB-BCCD-47C6-A59E-423024BAC73D}" destId="{3136A5C7-71EE-4639-A1FF-847F6201C0B2}" srcOrd="0" destOrd="0" presId="urn:microsoft.com/office/officeart/2005/8/layout/hList1"/>
    <dgm:cxn modelId="{5ED05B3F-9351-48CF-AA53-F21EEA131D82}" type="presParOf" srcId="{6CC147FB-BCCD-47C6-A59E-423024BAC73D}" destId="{6653ECD6-A524-44D9-B974-EC0CA32F63D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0D7CB-5EA5-45CC-9FB7-E8BFB6F0FFE3}">
      <dsp:nvSpPr>
        <dsp:cNvPr id="0" name=""/>
        <dsp:cNvSpPr/>
      </dsp:nvSpPr>
      <dsp:spPr>
        <a:xfrm>
          <a:off x="6607" y="883879"/>
          <a:ext cx="2533054" cy="1004255"/>
        </a:xfrm>
        <a:prstGeom prst="rect">
          <a:avLst/>
        </a:prstGeom>
        <a:solidFill>
          <a:schemeClr val="accent1">
            <a:lumMod val="7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MANAGEMENT CONSULTANCY</a:t>
          </a:r>
          <a:endParaRPr lang="en-US" sz="2000" kern="1200" dirty="0"/>
        </a:p>
      </dsp:txBody>
      <dsp:txXfrm>
        <a:off x="6607" y="883879"/>
        <a:ext cx="2533054" cy="1004255"/>
      </dsp:txXfrm>
    </dsp:sp>
    <dsp:sp modelId="{8665E9B6-9A8B-4332-82DD-1C5B659EEBA6}">
      <dsp:nvSpPr>
        <dsp:cNvPr id="0" name=""/>
        <dsp:cNvSpPr/>
      </dsp:nvSpPr>
      <dsp:spPr>
        <a:xfrm>
          <a:off x="6607" y="1888135"/>
          <a:ext cx="2533054" cy="5064524"/>
        </a:xfrm>
        <a:prstGeom prst="rect">
          <a:avLst/>
        </a:prstGeom>
        <a:solidFill>
          <a:schemeClr val="bg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Market research</a:t>
          </a:r>
          <a:endParaRPr lang="en-US" sz="2000" kern="1200" dirty="0"/>
        </a:p>
        <a:p>
          <a:pPr marL="228600" lvl="1" indent="-228600" algn="l" defTabSz="889000">
            <a:lnSpc>
              <a:spcPct val="90000"/>
            </a:lnSpc>
            <a:spcBef>
              <a:spcPct val="0"/>
            </a:spcBef>
            <a:spcAft>
              <a:spcPct val="15000"/>
            </a:spcAft>
            <a:buChar char="•"/>
          </a:pPr>
          <a:r>
            <a:rPr lang="en-IN" sz="2000" kern="1200"/>
            <a:t>Business strategy</a:t>
          </a:r>
          <a:endParaRPr lang="en-US" sz="2000" kern="1200"/>
        </a:p>
        <a:p>
          <a:pPr marL="228600" lvl="1" indent="-228600" algn="l" defTabSz="889000">
            <a:lnSpc>
              <a:spcPct val="90000"/>
            </a:lnSpc>
            <a:spcBef>
              <a:spcPct val="0"/>
            </a:spcBef>
            <a:spcAft>
              <a:spcPct val="15000"/>
            </a:spcAft>
            <a:buChar char="•"/>
          </a:pPr>
          <a:r>
            <a:rPr lang="en-IN" sz="2000" kern="1200" dirty="0"/>
            <a:t>Sector studies</a:t>
          </a:r>
          <a:endParaRPr lang="en-US" sz="2000" kern="1200" dirty="0"/>
        </a:p>
        <a:p>
          <a:pPr marL="228600" lvl="1" indent="-228600" algn="l" defTabSz="889000">
            <a:lnSpc>
              <a:spcPct val="90000"/>
            </a:lnSpc>
            <a:spcBef>
              <a:spcPct val="0"/>
            </a:spcBef>
            <a:spcAft>
              <a:spcPct val="15000"/>
            </a:spcAft>
            <a:buChar char="•"/>
          </a:pPr>
          <a:r>
            <a:rPr lang="en-IN" sz="2000" kern="1200"/>
            <a:t>Location analysis</a:t>
          </a:r>
          <a:endParaRPr lang="en-US" sz="2000" kern="1200"/>
        </a:p>
        <a:p>
          <a:pPr marL="228600" lvl="1" indent="-228600" algn="l" defTabSz="889000">
            <a:lnSpc>
              <a:spcPct val="90000"/>
            </a:lnSpc>
            <a:spcBef>
              <a:spcPct val="0"/>
            </a:spcBef>
            <a:spcAft>
              <a:spcPct val="15000"/>
            </a:spcAft>
            <a:buChar char="•"/>
          </a:pPr>
          <a:r>
            <a:rPr lang="en-IN" sz="2000" kern="1200"/>
            <a:t>Technology selection</a:t>
          </a:r>
          <a:endParaRPr lang="en-US" sz="2000" kern="1200"/>
        </a:p>
        <a:p>
          <a:pPr marL="228600" lvl="1" indent="-228600" algn="l" defTabSz="889000">
            <a:lnSpc>
              <a:spcPct val="90000"/>
            </a:lnSpc>
            <a:spcBef>
              <a:spcPct val="0"/>
            </a:spcBef>
            <a:spcAft>
              <a:spcPct val="15000"/>
            </a:spcAft>
            <a:buChar char="•"/>
          </a:pPr>
          <a:r>
            <a:rPr lang="en-IN" sz="2000" kern="1200"/>
            <a:t>Techno-economic viability studies/Detailed Project Report (DPR)</a:t>
          </a:r>
          <a:endParaRPr lang="en-US" sz="2000" kern="1200"/>
        </a:p>
        <a:p>
          <a:pPr marL="228600" lvl="1" indent="-228600" algn="l" defTabSz="889000">
            <a:lnSpc>
              <a:spcPct val="90000"/>
            </a:lnSpc>
            <a:spcBef>
              <a:spcPct val="0"/>
            </a:spcBef>
            <a:spcAft>
              <a:spcPct val="15000"/>
            </a:spcAft>
            <a:buChar char="•"/>
          </a:pPr>
          <a:r>
            <a:rPr lang="en-IN" sz="2000" kern="1200" dirty="0"/>
            <a:t>Assistance in marketing of products</a:t>
          </a:r>
          <a:endParaRPr lang="en-US" sz="2000" kern="1200" dirty="0"/>
        </a:p>
      </dsp:txBody>
      <dsp:txXfrm>
        <a:off x="6607" y="1888135"/>
        <a:ext cx="2533054" cy="5064524"/>
      </dsp:txXfrm>
    </dsp:sp>
    <dsp:sp modelId="{6D55A352-1336-4D2C-BB6A-3D76F041FA5E}">
      <dsp:nvSpPr>
        <dsp:cNvPr id="0" name=""/>
        <dsp:cNvSpPr/>
      </dsp:nvSpPr>
      <dsp:spPr>
        <a:xfrm>
          <a:off x="2894290" y="883879"/>
          <a:ext cx="2533054" cy="1004255"/>
        </a:xfrm>
        <a:prstGeom prst="rect">
          <a:avLst/>
        </a:prstGeom>
        <a:solidFill>
          <a:schemeClr val="accent1">
            <a:lumMod val="7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FINANCIAL CONSULTANCY</a:t>
          </a:r>
          <a:endParaRPr lang="en-US" sz="2000" kern="1200" dirty="0"/>
        </a:p>
      </dsp:txBody>
      <dsp:txXfrm>
        <a:off x="2894290" y="883879"/>
        <a:ext cx="2533054" cy="1004255"/>
      </dsp:txXfrm>
    </dsp:sp>
    <dsp:sp modelId="{9D804FA1-02A4-4412-84EB-5AD9983CCC97}">
      <dsp:nvSpPr>
        <dsp:cNvPr id="0" name=""/>
        <dsp:cNvSpPr/>
      </dsp:nvSpPr>
      <dsp:spPr>
        <a:xfrm>
          <a:off x="2894290" y="1888135"/>
          <a:ext cx="2533054" cy="5064524"/>
        </a:xfrm>
        <a:prstGeom prst="rect">
          <a:avLst/>
        </a:prstGeom>
        <a:solidFill>
          <a:schemeClr val="bg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Assistance in bank/private finance</a:t>
          </a:r>
          <a:endParaRPr lang="en-US" sz="2000" kern="1200" dirty="0"/>
        </a:p>
        <a:p>
          <a:pPr marL="228600" lvl="1" indent="-228600" algn="l" defTabSz="889000">
            <a:lnSpc>
              <a:spcPct val="90000"/>
            </a:lnSpc>
            <a:spcBef>
              <a:spcPct val="0"/>
            </a:spcBef>
            <a:spcAft>
              <a:spcPct val="15000"/>
            </a:spcAft>
            <a:buChar char="•"/>
          </a:pPr>
          <a:r>
            <a:rPr lang="en-IN" sz="2000" kern="1200"/>
            <a:t>Strategic alliance and partner search</a:t>
          </a:r>
          <a:endParaRPr lang="en-US" sz="2000" kern="1200"/>
        </a:p>
        <a:p>
          <a:pPr marL="228600" lvl="1" indent="-228600" algn="l" defTabSz="889000">
            <a:lnSpc>
              <a:spcPct val="90000"/>
            </a:lnSpc>
            <a:spcBef>
              <a:spcPct val="0"/>
            </a:spcBef>
            <a:spcAft>
              <a:spcPct val="15000"/>
            </a:spcAft>
            <a:buChar char="•"/>
          </a:pPr>
          <a:r>
            <a:rPr lang="en-US" sz="2000" kern="1200"/>
            <a:t>Corporate debt restructuring</a:t>
          </a:r>
        </a:p>
      </dsp:txBody>
      <dsp:txXfrm>
        <a:off x="2894290" y="1888135"/>
        <a:ext cx="2533054" cy="5064524"/>
      </dsp:txXfrm>
    </dsp:sp>
    <dsp:sp modelId="{332D7D36-16B0-48FA-9A97-5382033950A2}">
      <dsp:nvSpPr>
        <dsp:cNvPr id="0" name=""/>
        <dsp:cNvSpPr/>
      </dsp:nvSpPr>
      <dsp:spPr>
        <a:xfrm>
          <a:off x="5781972" y="883879"/>
          <a:ext cx="2533054" cy="1004255"/>
        </a:xfrm>
        <a:prstGeom prst="rect">
          <a:avLst/>
        </a:prstGeom>
        <a:solidFill>
          <a:schemeClr val="accent1">
            <a:lumMod val="7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PRE-DESIGN STUDIES</a:t>
          </a:r>
          <a:endParaRPr lang="en-US" sz="2000" kern="1200" dirty="0"/>
        </a:p>
      </dsp:txBody>
      <dsp:txXfrm>
        <a:off x="5781972" y="883879"/>
        <a:ext cx="2533054" cy="1004255"/>
      </dsp:txXfrm>
    </dsp:sp>
    <dsp:sp modelId="{43B81655-F27B-43F0-9367-78E3BCFF975D}">
      <dsp:nvSpPr>
        <dsp:cNvPr id="0" name=""/>
        <dsp:cNvSpPr/>
      </dsp:nvSpPr>
      <dsp:spPr>
        <a:xfrm>
          <a:off x="5781972" y="1888135"/>
          <a:ext cx="2533054" cy="5064524"/>
        </a:xfrm>
        <a:prstGeom prst="rect">
          <a:avLst/>
        </a:prstGeom>
        <a:solidFill>
          <a:schemeClr val="bg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dirty="0"/>
            <a:t>Concept Planning </a:t>
          </a:r>
          <a:endParaRPr lang="en-US" sz="2000" kern="1200" dirty="0"/>
        </a:p>
        <a:p>
          <a:pPr marL="228600" lvl="1" indent="-228600" algn="l" defTabSz="889000">
            <a:lnSpc>
              <a:spcPct val="90000"/>
            </a:lnSpc>
            <a:spcBef>
              <a:spcPct val="0"/>
            </a:spcBef>
            <a:spcAft>
              <a:spcPct val="15000"/>
            </a:spcAft>
            <a:buChar char="•"/>
          </a:pPr>
          <a:r>
            <a:rPr lang="en-IN" sz="2000" kern="1200"/>
            <a:t>Surveying</a:t>
          </a:r>
          <a:endParaRPr lang="en-US" sz="2000" kern="1200"/>
        </a:p>
        <a:p>
          <a:pPr marL="228600" lvl="1" indent="-228600" algn="l" defTabSz="889000">
            <a:lnSpc>
              <a:spcPct val="90000"/>
            </a:lnSpc>
            <a:spcBef>
              <a:spcPct val="0"/>
            </a:spcBef>
            <a:spcAft>
              <a:spcPct val="15000"/>
            </a:spcAft>
            <a:buChar char="•"/>
          </a:pPr>
          <a:r>
            <a:rPr lang="en-IN" sz="2000" kern="1200"/>
            <a:t>Geo-technical investigation</a:t>
          </a:r>
          <a:endParaRPr lang="en-US" sz="2000" kern="1200"/>
        </a:p>
        <a:p>
          <a:pPr marL="228600" lvl="1" indent="-228600" algn="l" defTabSz="889000">
            <a:lnSpc>
              <a:spcPct val="90000"/>
            </a:lnSpc>
            <a:spcBef>
              <a:spcPct val="0"/>
            </a:spcBef>
            <a:spcAft>
              <a:spcPct val="15000"/>
            </a:spcAft>
            <a:buChar char="•"/>
          </a:pPr>
          <a:r>
            <a:rPr lang="en-IN" sz="2000" kern="1200"/>
            <a:t>GIS</a:t>
          </a:r>
          <a:endParaRPr lang="en-US" sz="2000" kern="1200"/>
        </a:p>
        <a:p>
          <a:pPr marL="228600" lvl="1" indent="-228600" algn="l" defTabSz="889000">
            <a:lnSpc>
              <a:spcPct val="90000"/>
            </a:lnSpc>
            <a:spcBef>
              <a:spcPct val="0"/>
            </a:spcBef>
            <a:spcAft>
              <a:spcPct val="15000"/>
            </a:spcAft>
            <a:buChar char="•"/>
          </a:pPr>
          <a:r>
            <a:rPr lang="en-IN" sz="2000" kern="1200" dirty="0"/>
            <a:t>EIA</a:t>
          </a:r>
          <a:endParaRPr lang="en-US" sz="2000" kern="1200" dirty="0"/>
        </a:p>
      </dsp:txBody>
      <dsp:txXfrm>
        <a:off x="5781972" y="1888135"/>
        <a:ext cx="2533054" cy="5064524"/>
      </dsp:txXfrm>
    </dsp:sp>
    <dsp:sp modelId="{2FE5E036-BA41-4FEE-A76C-5BC89DE65CEB}">
      <dsp:nvSpPr>
        <dsp:cNvPr id="0" name=""/>
        <dsp:cNvSpPr/>
      </dsp:nvSpPr>
      <dsp:spPr>
        <a:xfrm>
          <a:off x="8669655" y="883879"/>
          <a:ext cx="2533054" cy="1004255"/>
        </a:xfrm>
        <a:prstGeom prst="rect">
          <a:avLst/>
        </a:prstGeom>
        <a:solidFill>
          <a:schemeClr val="accent1">
            <a:lumMod val="7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DESIGN ENGINEERING CONSULTANCY</a:t>
          </a:r>
          <a:endParaRPr lang="en-US" sz="2000" kern="1200" dirty="0"/>
        </a:p>
      </dsp:txBody>
      <dsp:txXfrm>
        <a:off x="8669655" y="883879"/>
        <a:ext cx="2533054" cy="1004255"/>
      </dsp:txXfrm>
    </dsp:sp>
    <dsp:sp modelId="{A607E141-657E-47EB-BB0C-553868828CAC}">
      <dsp:nvSpPr>
        <dsp:cNvPr id="0" name=""/>
        <dsp:cNvSpPr/>
      </dsp:nvSpPr>
      <dsp:spPr>
        <a:xfrm>
          <a:off x="8669655" y="1888135"/>
          <a:ext cx="2533054" cy="5064524"/>
        </a:xfrm>
        <a:prstGeom prst="rect">
          <a:avLst/>
        </a:prstGeom>
        <a:solidFill>
          <a:schemeClr val="bg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a:t>Master Planning</a:t>
          </a:r>
          <a:endParaRPr lang="en-US" sz="2000" kern="1200" dirty="0"/>
        </a:p>
        <a:p>
          <a:pPr marL="228600" lvl="1" indent="-228600" algn="l" defTabSz="889000">
            <a:lnSpc>
              <a:spcPct val="90000"/>
            </a:lnSpc>
            <a:spcBef>
              <a:spcPct val="0"/>
            </a:spcBef>
            <a:spcAft>
              <a:spcPct val="15000"/>
            </a:spcAft>
            <a:buChar char="•"/>
          </a:pPr>
          <a:r>
            <a:rPr lang="en-IN" sz="2000" kern="1200"/>
            <a:t>Architectural including master planning</a:t>
          </a:r>
          <a:endParaRPr lang="en-US" sz="2000" kern="1200"/>
        </a:p>
        <a:p>
          <a:pPr marL="228600" lvl="1" indent="-228600" algn="l" defTabSz="889000">
            <a:lnSpc>
              <a:spcPct val="90000"/>
            </a:lnSpc>
            <a:spcBef>
              <a:spcPct val="0"/>
            </a:spcBef>
            <a:spcAft>
              <a:spcPct val="15000"/>
            </a:spcAft>
            <a:buChar char="•"/>
          </a:pPr>
          <a:r>
            <a:rPr lang="en-IN" sz="2000" kern="1200"/>
            <a:t>Structural design</a:t>
          </a:r>
          <a:endParaRPr lang="en-US" sz="2000" kern="1200"/>
        </a:p>
        <a:p>
          <a:pPr marL="228600" lvl="1" indent="-228600" algn="l" defTabSz="889000">
            <a:lnSpc>
              <a:spcPct val="90000"/>
            </a:lnSpc>
            <a:spcBef>
              <a:spcPct val="0"/>
            </a:spcBef>
            <a:spcAft>
              <a:spcPct val="15000"/>
            </a:spcAft>
            <a:buChar char="•"/>
          </a:pPr>
          <a:r>
            <a:rPr lang="en-IN" sz="2000" kern="1200"/>
            <a:t>Utilities design (MEP, HAVC, Fire Fighting, BMS etc.)</a:t>
          </a:r>
          <a:endParaRPr lang="en-US" sz="2000" kern="1200"/>
        </a:p>
        <a:p>
          <a:pPr marL="228600" lvl="1" indent="-228600" algn="l" defTabSz="889000">
            <a:lnSpc>
              <a:spcPct val="90000"/>
            </a:lnSpc>
            <a:spcBef>
              <a:spcPct val="0"/>
            </a:spcBef>
            <a:spcAft>
              <a:spcPct val="15000"/>
            </a:spcAft>
            <a:buChar char="•"/>
          </a:pPr>
          <a:r>
            <a:rPr lang="en-IN" sz="2000" kern="1200"/>
            <a:t>Interior Design</a:t>
          </a:r>
          <a:endParaRPr lang="en-US" sz="2000" kern="1200"/>
        </a:p>
        <a:p>
          <a:pPr marL="228600" lvl="1" indent="-228600" algn="l" defTabSz="889000">
            <a:lnSpc>
              <a:spcPct val="90000"/>
            </a:lnSpc>
            <a:spcBef>
              <a:spcPct val="0"/>
            </a:spcBef>
            <a:spcAft>
              <a:spcPct val="15000"/>
            </a:spcAft>
            <a:buChar char="•"/>
          </a:pPr>
          <a:r>
            <a:rPr lang="en-IN" sz="2000" kern="1200"/>
            <a:t>Landscape design</a:t>
          </a:r>
          <a:endParaRPr lang="en-US" sz="2000" kern="1200"/>
        </a:p>
      </dsp:txBody>
      <dsp:txXfrm>
        <a:off x="8669655" y="1888135"/>
        <a:ext cx="2533054" cy="5064524"/>
      </dsp:txXfrm>
    </dsp:sp>
    <dsp:sp modelId="{3136A5C7-71EE-4639-A1FF-847F6201C0B2}">
      <dsp:nvSpPr>
        <dsp:cNvPr id="0" name=""/>
        <dsp:cNvSpPr/>
      </dsp:nvSpPr>
      <dsp:spPr>
        <a:xfrm>
          <a:off x="11557337" y="883879"/>
          <a:ext cx="2533054" cy="1004255"/>
        </a:xfrm>
        <a:prstGeom prst="rect">
          <a:avLst/>
        </a:prstGeom>
        <a:solidFill>
          <a:schemeClr val="accent1">
            <a:lumMod val="75000"/>
          </a:schemeClr>
        </a:solid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t>PROJECT MANAGEMENT CONSULTANCY</a:t>
          </a:r>
          <a:endParaRPr lang="en-US" sz="2000" kern="1200" dirty="0"/>
        </a:p>
      </dsp:txBody>
      <dsp:txXfrm>
        <a:off x="11557337" y="883879"/>
        <a:ext cx="2533054" cy="1004255"/>
      </dsp:txXfrm>
    </dsp:sp>
    <dsp:sp modelId="{6653ECD6-A524-44D9-B974-EC0CA32F63DE}">
      <dsp:nvSpPr>
        <dsp:cNvPr id="0" name=""/>
        <dsp:cNvSpPr/>
      </dsp:nvSpPr>
      <dsp:spPr>
        <a:xfrm>
          <a:off x="11557337" y="1888135"/>
          <a:ext cx="2533054" cy="5064524"/>
        </a:xfrm>
        <a:prstGeom prst="rect">
          <a:avLst/>
        </a:prstGeom>
        <a:solidFill>
          <a:schemeClr val="bg1">
            <a:alpha val="90000"/>
          </a:schemeClr>
        </a:solidFill>
        <a:ln w="25400" cap="flat" cmpd="sng" algn="ctr">
          <a:solidFill>
            <a:schemeClr val="tx1">
              <a:alpha val="9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N" sz="2000" kern="1200"/>
            <a:t>Procurement   Assistance</a:t>
          </a:r>
          <a:endParaRPr lang="en-US" sz="2000" kern="1200" dirty="0"/>
        </a:p>
        <a:p>
          <a:pPr marL="228600" lvl="1" indent="-228600" algn="l" defTabSz="889000">
            <a:lnSpc>
              <a:spcPct val="90000"/>
            </a:lnSpc>
            <a:spcBef>
              <a:spcPct val="0"/>
            </a:spcBef>
            <a:spcAft>
              <a:spcPct val="15000"/>
            </a:spcAft>
            <a:buChar char="•"/>
          </a:pPr>
          <a:r>
            <a:rPr lang="en-IN" sz="2000" kern="1200"/>
            <a:t>Construction   Supervision</a:t>
          </a:r>
          <a:endParaRPr lang="en-US" sz="2000" kern="1200"/>
        </a:p>
        <a:p>
          <a:pPr marL="228600" lvl="1" indent="-228600" algn="l" defTabSz="889000">
            <a:lnSpc>
              <a:spcPct val="90000"/>
            </a:lnSpc>
            <a:spcBef>
              <a:spcPct val="0"/>
            </a:spcBef>
            <a:spcAft>
              <a:spcPct val="15000"/>
            </a:spcAft>
            <a:buChar char="•"/>
          </a:pPr>
          <a:r>
            <a:rPr lang="en-IN" sz="2000" kern="1200"/>
            <a:t>Post Commissioning Services</a:t>
          </a:r>
          <a:endParaRPr lang="en-US" sz="2000" kern="1200"/>
        </a:p>
        <a:p>
          <a:pPr marL="228600" lvl="1" indent="-228600" algn="l" defTabSz="889000">
            <a:lnSpc>
              <a:spcPct val="90000"/>
            </a:lnSpc>
            <a:spcBef>
              <a:spcPct val="0"/>
            </a:spcBef>
            <a:spcAft>
              <a:spcPct val="15000"/>
            </a:spcAft>
            <a:buChar char="•"/>
          </a:pPr>
          <a:r>
            <a:rPr lang="en-IN" sz="2000" kern="1200"/>
            <a:t>O &amp; M Services and training</a:t>
          </a:r>
          <a:endParaRPr lang="en-US" sz="2000" kern="1200"/>
        </a:p>
        <a:p>
          <a:pPr marL="228600" lvl="1" indent="-228600" algn="l" defTabSz="889000">
            <a:lnSpc>
              <a:spcPct val="90000"/>
            </a:lnSpc>
            <a:spcBef>
              <a:spcPct val="0"/>
            </a:spcBef>
            <a:spcAft>
              <a:spcPct val="15000"/>
            </a:spcAft>
            <a:buChar char="•"/>
          </a:pPr>
          <a:r>
            <a:rPr lang="en-IN" sz="2000" kern="1200"/>
            <a:t>Technical Audit</a:t>
          </a:r>
          <a:endParaRPr lang="en-US" sz="2000" kern="1200"/>
        </a:p>
        <a:p>
          <a:pPr marL="228600" lvl="1" indent="-228600" algn="l" defTabSz="889000">
            <a:lnSpc>
              <a:spcPct val="90000"/>
            </a:lnSpc>
            <a:spcBef>
              <a:spcPct val="0"/>
            </a:spcBef>
            <a:spcAft>
              <a:spcPct val="15000"/>
            </a:spcAft>
            <a:buChar char="•"/>
          </a:pPr>
          <a:r>
            <a:rPr lang="en-IN" sz="2000" kern="1200"/>
            <a:t>Total Quality Management (TQM)</a:t>
          </a:r>
          <a:endParaRPr lang="en-US" sz="2000" kern="1200"/>
        </a:p>
        <a:p>
          <a:pPr marL="228600" lvl="1" indent="-228600" algn="l" defTabSz="889000">
            <a:lnSpc>
              <a:spcPct val="90000"/>
            </a:lnSpc>
            <a:spcBef>
              <a:spcPct val="0"/>
            </a:spcBef>
            <a:spcAft>
              <a:spcPct val="15000"/>
            </a:spcAft>
            <a:buChar char="•"/>
          </a:pPr>
          <a:r>
            <a:rPr lang="en-IN" sz="2000" kern="1200"/>
            <a:t>Safety Audit</a:t>
          </a:r>
          <a:endParaRPr lang="en-US" sz="2000" kern="1200"/>
        </a:p>
        <a:p>
          <a:pPr marL="228600" lvl="1" indent="-228600" algn="l" defTabSz="889000">
            <a:lnSpc>
              <a:spcPct val="90000"/>
            </a:lnSpc>
            <a:spcBef>
              <a:spcPct val="0"/>
            </a:spcBef>
            <a:spcAft>
              <a:spcPct val="15000"/>
            </a:spcAft>
            <a:buChar char="•"/>
          </a:pPr>
          <a:r>
            <a:rPr lang="en-IN" sz="2000" kern="1200"/>
            <a:t>Energy Audit and Management</a:t>
          </a:r>
          <a:endParaRPr lang="en-US" sz="2000" kern="1200"/>
        </a:p>
      </dsp:txBody>
      <dsp:txXfrm>
        <a:off x="11557337" y="1888135"/>
        <a:ext cx="2533054" cy="506452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434999" cy="733108"/>
          </a:xfrm>
          <a:prstGeom prst="rect">
            <a:avLst/>
          </a:prstGeom>
        </p:spPr>
        <p:txBody>
          <a:bodyPr vert="horz" lIns="138550" tIns="69275" rIns="138550" bIns="69275" rtlCol="0"/>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3" name="Date Placeholder 2"/>
          <p:cNvSpPr>
            <a:spLocks noGrp="1"/>
          </p:cNvSpPr>
          <p:nvPr>
            <p:ph type="dt" idx="1"/>
          </p:nvPr>
        </p:nvSpPr>
        <p:spPr>
          <a:xfrm>
            <a:off x="5797246" y="1"/>
            <a:ext cx="4434999" cy="733108"/>
          </a:xfrm>
          <a:prstGeom prst="rect">
            <a:avLst/>
          </a:prstGeom>
        </p:spPr>
        <p:txBody>
          <a:bodyPr vert="horz" lIns="138550" tIns="69275" rIns="138550" bIns="69275" rtlCol="0"/>
          <a:lstStyle>
            <a:lvl1pPr algn="r" defTabSz="2058436" fontAlgn="auto">
              <a:spcBef>
                <a:spcPts val="0"/>
              </a:spcBef>
              <a:spcAft>
                <a:spcPts val="0"/>
              </a:spcAft>
              <a:defRPr sz="1800" smtClean="0">
                <a:latin typeface="+mn-lt"/>
                <a:cs typeface="+mn-cs"/>
              </a:defRPr>
            </a:lvl1pPr>
          </a:lstStyle>
          <a:p>
            <a:pPr>
              <a:defRPr/>
            </a:pPr>
            <a:fld id="{C58A56E0-B3E8-42B2-8529-91238AEE8038}" type="datetimeFigureOut">
              <a:rPr lang="en-US"/>
              <a:pPr>
                <a:defRPr/>
              </a:pPr>
              <a:t>7/21/2025</a:t>
            </a:fld>
            <a:endParaRPr lang="en-US"/>
          </a:p>
        </p:txBody>
      </p:sp>
      <p:sp>
        <p:nvSpPr>
          <p:cNvPr id="4" name="Slide Image Placeholder 3"/>
          <p:cNvSpPr>
            <a:spLocks noGrp="1" noRot="1" noChangeAspect="1"/>
          </p:cNvSpPr>
          <p:nvPr>
            <p:ph type="sldImg" idx="2"/>
          </p:nvPr>
        </p:nvSpPr>
        <p:spPr>
          <a:xfrm>
            <a:off x="717550" y="1098550"/>
            <a:ext cx="8799513" cy="5499100"/>
          </a:xfrm>
          <a:prstGeom prst="rect">
            <a:avLst/>
          </a:prstGeom>
          <a:noFill/>
          <a:ln w="12700">
            <a:solidFill>
              <a:prstClr val="black"/>
            </a:solidFill>
          </a:ln>
        </p:spPr>
        <p:txBody>
          <a:bodyPr vert="horz" lIns="138550" tIns="69275" rIns="138550" bIns="69275" rtlCol="0" anchor="ctr"/>
          <a:lstStyle/>
          <a:p>
            <a:pPr lvl="0"/>
            <a:endParaRPr lang="en-US" noProof="0"/>
          </a:p>
        </p:txBody>
      </p:sp>
      <p:sp>
        <p:nvSpPr>
          <p:cNvPr id="5" name="Notes Placeholder 4"/>
          <p:cNvSpPr>
            <a:spLocks noGrp="1"/>
          </p:cNvSpPr>
          <p:nvPr>
            <p:ph type="body" sz="quarter" idx="3"/>
          </p:nvPr>
        </p:nvSpPr>
        <p:spPr>
          <a:xfrm>
            <a:off x="1023462" y="6964522"/>
            <a:ext cx="8187690" cy="6597968"/>
          </a:xfrm>
          <a:prstGeom prst="rect">
            <a:avLst/>
          </a:prstGeom>
        </p:spPr>
        <p:txBody>
          <a:bodyPr vert="horz" lIns="138550" tIns="69275" rIns="138550" bIns="6927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13926498"/>
            <a:ext cx="4434999" cy="733108"/>
          </a:xfrm>
          <a:prstGeom prst="rect">
            <a:avLst/>
          </a:prstGeom>
        </p:spPr>
        <p:txBody>
          <a:bodyPr vert="horz" lIns="138550" tIns="69275" rIns="138550" bIns="69275" rtlCol="0" anchor="b"/>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797246" y="13926498"/>
            <a:ext cx="4434999" cy="733108"/>
          </a:xfrm>
          <a:prstGeom prst="rect">
            <a:avLst/>
          </a:prstGeom>
        </p:spPr>
        <p:txBody>
          <a:bodyPr vert="horz" lIns="138550" tIns="69275" rIns="138550" bIns="69275" rtlCol="0" anchor="b"/>
          <a:lstStyle>
            <a:lvl1pPr algn="r" defTabSz="2058436" fontAlgn="auto">
              <a:spcBef>
                <a:spcPts val="0"/>
              </a:spcBef>
              <a:spcAft>
                <a:spcPts val="0"/>
              </a:spcAft>
              <a:defRPr sz="1800" smtClean="0">
                <a:latin typeface="+mn-lt"/>
                <a:cs typeface="+mn-cs"/>
              </a:defRPr>
            </a:lvl1pPr>
          </a:lstStyle>
          <a:p>
            <a:pPr>
              <a:defRPr/>
            </a:pPr>
            <a:fld id="{EB0D09A3-0FBD-4FA9-9BCE-C4503C747B90}" type="slidenum">
              <a:rPr lang="en-US"/>
              <a:pPr>
                <a:defRPr/>
              </a:pPr>
              <a:t>‹#›</a:t>
            </a:fld>
            <a:endParaRPr lang="en-US"/>
          </a:p>
        </p:txBody>
      </p:sp>
    </p:spTree>
    <p:extLst>
      <p:ext uri="{BB962C8B-B14F-4D97-AF65-F5344CB8AC3E}">
        <p14:creationId xmlns:p14="http://schemas.microsoft.com/office/powerpoint/2010/main" val="1390276476"/>
      </p:ext>
    </p:extLst>
  </p:cSld>
  <p:clrMap bg1="lt1" tx1="dk1" bg2="lt2" tx2="dk2" accent1="accent1" accent2="accent2" accent3="accent3" accent4="accent4" accent5="accent5" accent6="accent6" hlink="hlink" folHlink="folHlink"/>
  <p:notesStyle>
    <a:lvl1pPr algn="l" defTabSz="1357313" rtl="0" fontAlgn="base">
      <a:spcBef>
        <a:spcPct val="30000"/>
      </a:spcBef>
      <a:spcAft>
        <a:spcPct val="0"/>
      </a:spcAft>
      <a:defRPr kern="1200">
        <a:solidFill>
          <a:schemeClr val="tx1"/>
        </a:solidFill>
        <a:latin typeface="+mn-lt"/>
        <a:ea typeface="+mn-ea"/>
        <a:cs typeface="+mn-cs"/>
      </a:defRPr>
    </a:lvl1pPr>
    <a:lvl2pPr marL="677863" algn="l" defTabSz="1357313" rtl="0" fontAlgn="base">
      <a:spcBef>
        <a:spcPct val="30000"/>
      </a:spcBef>
      <a:spcAft>
        <a:spcPct val="0"/>
      </a:spcAft>
      <a:defRPr kern="1200">
        <a:solidFill>
          <a:schemeClr val="tx1"/>
        </a:solidFill>
        <a:latin typeface="+mn-lt"/>
        <a:ea typeface="+mn-ea"/>
        <a:cs typeface="+mn-cs"/>
      </a:defRPr>
    </a:lvl2pPr>
    <a:lvl3pPr marL="1357313" algn="l" defTabSz="1357313" rtl="0" fontAlgn="base">
      <a:spcBef>
        <a:spcPct val="30000"/>
      </a:spcBef>
      <a:spcAft>
        <a:spcPct val="0"/>
      </a:spcAft>
      <a:defRPr kern="1200">
        <a:solidFill>
          <a:schemeClr val="tx1"/>
        </a:solidFill>
        <a:latin typeface="+mn-lt"/>
        <a:ea typeface="+mn-ea"/>
        <a:cs typeface="+mn-cs"/>
      </a:defRPr>
    </a:lvl3pPr>
    <a:lvl4pPr marL="2036763" algn="l" defTabSz="1357313" rtl="0" fontAlgn="base">
      <a:spcBef>
        <a:spcPct val="30000"/>
      </a:spcBef>
      <a:spcAft>
        <a:spcPct val="0"/>
      </a:spcAft>
      <a:defRPr kern="1200">
        <a:solidFill>
          <a:schemeClr val="tx1"/>
        </a:solidFill>
        <a:latin typeface="+mn-lt"/>
        <a:ea typeface="+mn-ea"/>
        <a:cs typeface="+mn-cs"/>
      </a:defRPr>
    </a:lvl4pPr>
    <a:lvl5pPr marL="2716213" algn="l" defTabSz="1357313" rtl="0" fontAlgn="base">
      <a:spcBef>
        <a:spcPct val="30000"/>
      </a:spcBef>
      <a:spcAft>
        <a:spcPct val="0"/>
      </a:spcAft>
      <a:defRPr kern="1200">
        <a:solidFill>
          <a:schemeClr val="tx1"/>
        </a:solidFill>
        <a:latin typeface="+mn-lt"/>
        <a:ea typeface="+mn-ea"/>
        <a:cs typeface="+mn-cs"/>
      </a:defRPr>
    </a:lvl5pPr>
    <a:lvl6pPr marL="3396310" algn="l" defTabSz="1358524" rtl="0" eaLnBrk="1" latinLnBrk="0" hangingPunct="1">
      <a:defRPr sz="1800" kern="1200">
        <a:solidFill>
          <a:schemeClr val="tx1"/>
        </a:solidFill>
        <a:latin typeface="+mn-lt"/>
        <a:ea typeface="+mn-ea"/>
        <a:cs typeface="+mn-cs"/>
      </a:defRPr>
    </a:lvl6pPr>
    <a:lvl7pPr marL="4075572" algn="l" defTabSz="1358524" rtl="0" eaLnBrk="1" latinLnBrk="0" hangingPunct="1">
      <a:defRPr sz="1800" kern="1200">
        <a:solidFill>
          <a:schemeClr val="tx1"/>
        </a:solidFill>
        <a:latin typeface="+mn-lt"/>
        <a:ea typeface="+mn-ea"/>
        <a:cs typeface="+mn-cs"/>
      </a:defRPr>
    </a:lvl7pPr>
    <a:lvl8pPr marL="4754834" algn="l" defTabSz="1358524" rtl="0" eaLnBrk="1" latinLnBrk="0" hangingPunct="1">
      <a:defRPr sz="1800" kern="1200">
        <a:solidFill>
          <a:schemeClr val="tx1"/>
        </a:solidFill>
        <a:latin typeface="+mn-lt"/>
        <a:ea typeface="+mn-ea"/>
        <a:cs typeface="+mn-cs"/>
      </a:defRPr>
    </a:lvl8pPr>
    <a:lvl9pPr marL="5434096" algn="l" defTabSz="135852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Transwat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EB0D09A3-0FBD-4FA9-9BCE-C4503C747B90}" type="slidenum">
              <a:rPr lang="en-US" smtClean="0"/>
              <a:pPr>
                <a:defRPr/>
              </a:pPr>
              <a:t>2</a:t>
            </a:fld>
            <a:endParaRPr lang="en-US"/>
          </a:p>
        </p:txBody>
      </p:sp>
    </p:spTree>
    <p:extLst>
      <p:ext uri="{BB962C8B-B14F-4D97-AF65-F5344CB8AC3E}">
        <p14:creationId xmlns:p14="http://schemas.microsoft.com/office/powerpoint/2010/main" val="184856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884179"/>
            <a:fld id="{5D169038-AE1A-4581-8703-D54FAA9DE9D6}" type="slidenum">
              <a:rPr lang="en-GB" smtClean="0">
                <a:solidFill>
                  <a:prstClr val="black"/>
                </a:solidFill>
              </a:rPr>
              <a:pPr defTabSz="884179"/>
              <a:t>35</a:t>
            </a:fld>
            <a:endParaRPr lang="en-GB" dirty="0">
              <a:solidFill>
                <a:prstClr val="black"/>
              </a:solidFill>
            </a:endParaRPr>
          </a:p>
        </p:txBody>
      </p:sp>
      <p:sp>
        <p:nvSpPr>
          <p:cNvPr id="20483" name="Rectangle 2"/>
          <p:cNvSpPr>
            <a:spLocks noGrp="1" noRot="1" noChangeAspect="1" noChangeArrowheads="1" noTextEdit="1"/>
          </p:cNvSpPr>
          <p:nvPr>
            <p:ph type="sldImg"/>
          </p:nvPr>
        </p:nvSpPr>
        <p:spPr>
          <a:xfrm>
            <a:off x="777875" y="719138"/>
            <a:ext cx="5759450" cy="3600450"/>
          </a:xfrm>
          <a:ln/>
        </p:spPr>
      </p:sp>
      <p:sp>
        <p:nvSpPr>
          <p:cNvPr id="20484" name="Rectangle 3"/>
          <p:cNvSpPr>
            <a:spLocks noGrp="1" noChangeArrowheads="1"/>
          </p:cNvSpPr>
          <p:nvPr>
            <p:ph type="body" idx="1"/>
          </p:nvPr>
        </p:nvSpPr>
        <p:spPr>
          <a:xfrm>
            <a:off x="974577" y="4559610"/>
            <a:ext cx="5366050" cy="4322011"/>
          </a:xfrm>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4144299" y="9119216"/>
            <a:ext cx="3169724" cy="479721"/>
          </a:xfrm>
          <a:prstGeom prst="rect">
            <a:avLst/>
          </a:prstGeom>
          <a:noFill/>
          <a:ln w="9525">
            <a:noFill/>
            <a:miter lim="800000"/>
            <a:headEnd/>
            <a:tailEnd/>
          </a:ln>
        </p:spPr>
        <p:txBody>
          <a:bodyPr lIns="90282" tIns="45141" rIns="90282" bIns="45141" anchor="b"/>
          <a:lstStyle/>
          <a:p>
            <a:pPr algn="r"/>
            <a:fld id="{1948FE62-9D97-46A8-840D-B3672E1F56C5}" type="slidenum">
              <a:rPr lang="en-US" sz="1200">
                <a:latin typeface="Calibri" pitchFamily="34" charset="0"/>
              </a:rPr>
              <a:pPr algn="r"/>
              <a:t>38</a:t>
            </a:fld>
            <a:endParaRPr lang="en-US" sz="1200" dirty="0">
              <a:latin typeface="Calibri" pitchFamily="34" charset="0"/>
            </a:endParaRPr>
          </a:p>
        </p:txBody>
      </p:sp>
      <p:sp>
        <p:nvSpPr>
          <p:cNvPr id="32771" name="Rectangle 2"/>
          <p:cNvSpPr>
            <a:spLocks noGrp="1" noRot="1" noChangeAspect="1" noChangeArrowheads="1" noTextEdit="1"/>
          </p:cNvSpPr>
          <p:nvPr>
            <p:ph type="sldImg"/>
          </p:nvPr>
        </p:nvSpPr>
        <p:spPr>
          <a:xfrm>
            <a:off x="787400" y="720725"/>
            <a:ext cx="5754688" cy="3597275"/>
          </a:xfrm>
          <a:ln/>
        </p:spPr>
      </p:sp>
      <p:sp>
        <p:nvSpPr>
          <p:cNvPr id="32772" name="Rectangle 3"/>
          <p:cNvSpPr>
            <a:spLocks noGrp="1" noChangeArrowheads="1"/>
          </p:cNvSpPr>
          <p:nvPr>
            <p:ph type="body" idx="1"/>
          </p:nvPr>
        </p:nvSpPr>
        <p:spPr>
          <a:xfrm>
            <a:off x="733287" y="4561872"/>
            <a:ext cx="5848628" cy="4317485"/>
          </a:xfrm>
          <a:noFill/>
          <a:ln/>
        </p:spPr>
        <p:txBody>
          <a:bodyPr lIns="90282" tIns="45141" rIns="90282" bIns="45141"/>
          <a:lstStyle/>
          <a:p>
            <a:pPr>
              <a:spcBef>
                <a:spcPct val="0"/>
              </a:spcBef>
            </a:pPr>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1997558" fontAlgn="base">
              <a:spcBef>
                <a:spcPct val="0"/>
              </a:spcBef>
              <a:spcAft>
                <a:spcPct val="0"/>
              </a:spcAft>
            </a:pPr>
            <a:fld id="{FEDEA16C-129B-4B9E-A91B-BCA1CF08623E}" type="slidenum">
              <a:rPr lang="en-US"/>
              <a:pPr defTabSz="1997558" fontAlgn="base">
                <a:spcBef>
                  <a:spcPct val="0"/>
                </a:spcBef>
                <a:spcAft>
                  <a:spcPct val="0"/>
                </a:spcAft>
              </a:pPr>
              <a:t>40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840568"/>
            <a:ext cx="12435840" cy="1960033"/>
          </a:xfrm>
        </p:spPr>
        <p:txBody>
          <a:bodyPr/>
          <a:lstStyle/>
          <a:p>
            <a:r>
              <a:rPr lang="en-US"/>
              <a:t>Click to edit Master title style</a:t>
            </a:r>
          </a:p>
        </p:txBody>
      </p:sp>
      <p:sp>
        <p:nvSpPr>
          <p:cNvPr id="3" name="Subtitle 2"/>
          <p:cNvSpPr>
            <a:spLocks noGrp="1"/>
          </p:cNvSpPr>
          <p:nvPr>
            <p:ph type="subTitle" idx="1"/>
          </p:nvPr>
        </p:nvSpPr>
        <p:spPr>
          <a:xfrm>
            <a:off x="2194560" y="5181600"/>
            <a:ext cx="10241280" cy="2336800"/>
          </a:xfrm>
        </p:spPr>
        <p:txBody>
          <a:bodyPr/>
          <a:lstStyle>
            <a:lvl1pPr marL="0" indent="0" algn="ctr">
              <a:buNone/>
              <a:defRPr>
                <a:solidFill>
                  <a:schemeClr val="tx1">
                    <a:tint val="75000"/>
                  </a:schemeClr>
                </a:solidFill>
              </a:defRPr>
            </a:lvl1pPr>
            <a:lvl2pPr marL="679262" indent="0" algn="ctr">
              <a:buNone/>
              <a:defRPr>
                <a:solidFill>
                  <a:schemeClr val="tx1">
                    <a:tint val="75000"/>
                  </a:schemeClr>
                </a:solidFill>
              </a:defRPr>
            </a:lvl2pPr>
            <a:lvl3pPr marL="1358524" indent="0" algn="ctr">
              <a:buNone/>
              <a:defRPr>
                <a:solidFill>
                  <a:schemeClr val="tx1">
                    <a:tint val="75000"/>
                  </a:schemeClr>
                </a:solidFill>
              </a:defRPr>
            </a:lvl3pPr>
            <a:lvl4pPr marL="2037786" indent="0" algn="ctr">
              <a:buNone/>
              <a:defRPr>
                <a:solidFill>
                  <a:schemeClr val="tx1">
                    <a:tint val="75000"/>
                  </a:schemeClr>
                </a:solidFill>
              </a:defRPr>
            </a:lvl4pPr>
            <a:lvl5pPr marL="2717048" indent="0" algn="ctr">
              <a:buNone/>
              <a:defRPr>
                <a:solidFill>
                  <a:schemeClr val="tx1">
                    <a:tint val="75000"/>
                  </a:schemeClr>
                </a:solidFill>
              </a:defRPr>
            </a:lvl5pPr>
            <a:lvl6pPr marL="3396310" indent="0" algn="ctr">
              <a:buNone/>
              <a:defRPr>
                <a:solidFill>
                  <a:schemeClr val="tx1">
                    <a:tint val="75000"/>
                  </a:schemeClr>
                </a:solidFill>
              </a:defRPr>
            </a:lvl6pPr>
            <a:lvl7pPr marL="4075572" indent="0" algn="ctr">
              <a:buNone/>
              <a:defRPr>
                <a:solidFill>
                  <a:schemeClr val="tx1">
                    <a:tint val="75000"/>
                  </a:schemeClr>
                </a:solidFill>
              </a:defRPr>
            </a:lvl7pPr>
            <a:lvl8pPr marL="4754834" indent="0" algn="ctr">
              <a:buNone/>
              <a:defRPr>
                <a:solidFill>
                  <a:schemeClr val="tx1">
                    <a:tint val="75000"/>
                  </a:schemeClr>
                </a:solidFill>
              </a:defRPr>
            </a:lvl8pPr>
            <a:lvl9pPr marL="54340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2AB5D7-AF11-4D44-ABFF-E113DFC040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2BBAD1-A7D3-4364-913B-7852F7F8C43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66185"/>
            <a:ext cx="329184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66185"/>
            <a:ext cx="963168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F27FBE-8862-4323-9A17-6FAD2A5FD59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1063CC3-8B7B-4B7F-A313-87227E6155F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A60EE9FB-A275-470A-BB61-962D504AF681}"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20910EF-473F-4B11-B924-71FEC591B047}"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2000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6" name="Slide Number Placeholder 5"/>
          <p:cNvSpPr>
            <a:spLocks noGrp="1"/>
          </p:cNvSpPr>
          <p:nvPr>
            <p:ph type="sldNum" sz="quarter" idx="10"/>
          </p:nvPr>
        </p:nvSpPr>
        <p:spPr>
          <a:xfrm>
            <a:off x="10485444" y="8475669"/>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43978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620000" y="2641600"/>
            <a:ext cx="6278880" cy="284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620000" y="5689600"/>
            <a:ext cx="6278880" cy="284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8894764"/>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35" tIns="67917" rIns="135835" bIns="67917" anchor="ctr"/>
          <a:lstStyle/>
          <a:p>
            <a:pPr algn="ctr" defTabSz="1358356" fontAlgn="auto">
              <a:spcBef>
                <a:spcPts val="0"/>
              </a:spcBef>
              <a:spcAft>
                <a:spcPts val="0"/>
              </a:spcAft>
              <a:defRPr/>
            </a:pPr>
            <a:endParaRPr lang="en-US" dirty="0">
              <a:solidFill>
                <a:schemeClr val="bg1">
                  <a:lumMod val="50000"/>
                </a:schemeClr>
              </a:solidFill>
            </a:endParaRPr>
          </a:p>
        </p:txBody>
      </p:sp>
      <p:sp>
        <p:nvSpPr>
          <p:cNvPr id="7" name="Slide Number Placeholder 5"/>
          <p:cNvSpPr>
            <a:spLocks noGrp="1"/>
          </p:cNvSpPr>
          <p:nvPr>
            <p:ph type="sldNum" sz="quarter" idx="10"/>
          </p:nvPr>
        </p:nvSpPr>
        <p:spPr>
          <a:xfrm>
            <a:off x="10485439" y="8475665"/>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3360232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840573"/>
            <a:ext cx="12435840" cy="1960033"/>
          </a:xfrm>
        </p:spPr>
        <p:txBody>
          <a:bodyPr/>
          <a:lstStyle/>
          <a:p>
            <a:r>
              <a:rPr lang="en-US"/>
              <a:t>Click to edit Master title style</a:t>
            </a:r>
          </a:p>
        </p:txBody>
      </p:sp>
      <p:sp>
        <p:nvSpPr>
          <p:cNvPr id="3" name="Subtitle 2"/>
          <p:cNvSpPr>
            <a:spLocks noGrp="1"/>
          </p:cNvSpPr>
          <p:nvPr>
            <p:ph type="subTitle" idx="1"/>
          </p:nvPr>
        </p:nvSpPr>
        <p:spPr>
          <a:xfrm>
            <a:off x="2194560" y="5181600"/>
            <a:ext cx="10241280" cy="2336800"/>
          </a:xfrm>
        </p:spPr>
        <p:txBody>
          <a:bodyPr/>
          <a:lstStyle>
            <a:lvl1pPr marL="0" indent="0" algn="ctr">
              <a:buNone/>
              <a:defRPr>
                <a:solidFill>
                  <a:schemeClr val="tx1">
                    <a:tint val="75000"/>
                  </a:schemeClr>
                </a:solidFill>
              </a:defRPr>
            </a:lvl1pPr>
            <a:lvl2pPr marL="678925" indent="0" algn="ctr">
              <a:buNone/>
              <a:defRPr>
                <a:solidFill>
                  <a:schemeClr val="tx1">
                    <a:tint val="75000"/>
                  </a:schemeClr>
                </a:solidFill>
              </a:defRPr>
            </a:lvl2pPr>
            <a:lvl3pPr marL="1357851" indent="0" algn="ctr">
              <a:buNone/>
              <a:defRPr>
                <a:solidFill>
                  <a:schemeClr val="tx1">
                    <a:tint val="75000"/>
                  </a:schemeClr>
                </a:solidFill>
              </a:defRPr>
            </a:lvl3pPr>
            <a:lvl4pPr marL="2036776" indent="0" algn="ctr">
              <a:buNone/>
              <a:defRPr>
                <a:solidFill>
                  <a:schemeClr val="tx1">
                    <a:tint val="75000"/>
                  </a:schemeClr>
                </a:solidFill>
              </a:defRPr>
            </a:lvl4pPr>
            <a:lvl5pPr marL="2715702" indent="0" algn="ctr">
              <a:buNone/>
              <a:defRPr>
                <a:solidFill>
                  <a:schemeClr val="tx1">
                    <a:tint val="75000"/>
                  </a:schemeClr>
                </a:solidFill>
              </a:defRPr>
            </a:lvl5pPr>
            <a:lvl6pPr marL="3394628" indent="0" algn="ctr">
              <a:buNone/>
              <a:defRPr>
                <a:solidFill>
                  <a:schemeClr val="tx1">
                    <a:tint val="75000"/>
                  </a:schemeClr>
                </a:solidFill>
              </a:defRPr>
            </a:lvl6pPr>
            <a:lvl7pPr marL="4073552" indent="0" algn="ctr">
              <a:buNone/>
              <a:defRPr>
                <a:solidFill>
                  <a:schemeClr val="tx1">
                    <a:tint val="75000"/>
                  </a:schemeClr>
                </a:solidFill>
              </a:defRPr>
            </a:lvl7pPr>
            <a:lvl8pPr marL="4752476" indent="0" algn="ctr">
              <a:buNone/>
              <a:defRPr>
                <a:solidFill>
                  <a:schemeClr val="tx1">
                    <a:tint val="75000"/>
                  </a:schemeClr>
                </a:solidFill>
              </a:defRPr>
            </a:lvl8pPr>
            <a:lvl9pPr marL="54314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2AB5D7-AF11-4D44-ABFF-E113DFC040FF}" type="slidenum">
              <a:rPr lang="en-US" smtClean="0"/>
              <a:pPr>
                <a:defRPr/>
              </a:pPr>
              <a:t>‹#›</a:t>
            </a:fld>
            <a:endParaRPr lang="en-US"/>
          </a:p>
        </p:txBody>
      </p:sp>
    </p:spTree>
    <p:extLst>
      <p:ext uri="{BB962C8B-B14F-4D97-AF65-F5344CB8AC3E}">
        <p14:creationId xmlns:p14="http://schemas.microsoft.com/office/powerpoint/2010/main" val="384525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5D49D2-428E-41A8-93CF-FD9E7B7C6473}" type="slidenum">
              <a:rPr lang="en-US" smtClean="0"/>
              <a:pPr>
                <a:defRPr/>
              </a:pPr>
              <a:t>‹#›</a:t>
            </a:fld>
            <a:endParaRPr lang="en-US"/>
          </a:p>
        </p:txBody>
      </p:sp>
    </p:spTree>
    <p:extLst>
      <p:ext uri="{BB962C8B-B14F-4D97-AF65-F5344CB8AC3E}">
        <p14:creationId xmlns:p14="http://schemas.microsoft.com/office/powerpoint/2010/main" val="775609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875867"/>
            <a:ext cx="12435840" cy="1816100"/>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55701" y="3875624"/>
            <a:ext cx="12435840" cy="2000249"/>
          </a:xfrm>
        </p:spPr>
        <p:txBody>
          <a:bodyPr anchor="b"/>
          <a:lstStyle>
            <a:lvl1pPr marL="0" indent="0">
              <a:buNone/>
              <a:defRPr sz="3000">
                <a:solidFill>
                  <a:schemeClr val="tx1">
                    <a:tint val="75000"/>
                  </a:schemeClr>
                </a:solidFill>
              </a:defRPr>
            </a:lvl1pPr>
            <a:lvl2pPr marL="678925" indent="0">
              <a:buNone/>
              <a:defRPr sz="2700">
                <a:solidFill>
                  <a:schemeClr val="tx1">
                    <a:tint val="75000"/>
                  </a:schemeClr>
                </a:solidFill>
              </a:defRPr>
            </a:lvl2pPr>
            <a:lvl3pPr marL="1357851" indent="0">
              <a:buNone/>
              <a:defRPr sz="2400">
                <a:solidFill>
                  <a:schemeClr val="tx1">
                    <a:tint val="75000"/>
                  </a:schemeClr>
                </a:solidFill>
              </a:defRPr>
            </a:lvl3pPr>
            <a:lvl4pPr marL="2036776" indent="0">
              <a:buNone/>
              <a:defRPr sz="2100">
                <a:solidFill>
                  <a:schemeClr val="tx1">
                    <a:tint val="75000"/>
                  </a:schemeClr>
                </a:solidFill>
              </a:defRPr>
            </a:lvl4pPr>
            <a:lvl5pPr marL="2715702" indent="0">
              <a:buNone/>
              <a:defRPr sz="2100">
                <a:solidFill>
                  <a:schemeClr val="tx1">
                    <a:tint val="75000"/>
                  </a:schemeClr>
                </a:solidFill>
              </a:defRPr>
            </a:lvl5pPr>
            <a:lvl6pPr marL="3394628" indent="0">
              <a:buNone/>
              <a:defRPr sz="2100">
                <a:solidFill>
                  <a:schemeClr val="tx1">
                    <a:tint val="75000"/>
                  </a:schemeClr>
                </a:solidFill>
              </a:defRPr>
            </a:lvl6pPr>
            <a:lvl7pPr marL="4073552" indent="0">
              <a:buNone/>
              <a:defRPr sz="2100">
                <a:solidFill>
                  <a:schemeClr val="tx1">
                    <a:tint val="75000"/>
                  </a:schemeClr>
                </a:solidFill>
              </a:defRPr>
            </a:lvl7pPr>
            <a:lvl8pPr marL="4752476" indent="0">
              <a:buNone/>
              <a:defRPr sz="2100">
                <a:solidFill>
                  <a:schemeClr val="tx1">
                    <a:tint val="75000"/>
                  </a:schemeClr>
                </a:solidFill>
              </a:defRPr>
            </a:lvl8pPr>
            <a:lvl9pPr marL="5431404"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098626-D706-4216-84FB-73129D38001F}" type="slidenum">
              <a:rPr lang="en-US" smtClean="0"/>
              <a:pPr>
                <a:defRPr/>
              </a:pPr>
              <a:t>‹#›</a:t>
            </a:fld>
            <a:endParaRPr lang="en-US"/>
          </a:p>
        </p:txBody>
      </p:sp>
    </p:spTree>
    <p:extLst>
      <p:ext uri="{BB962C8B-B14F-4D97-AF65-F5344CB8AC3E}">
        <p14:creationId xmlns:p14="http://schemas.microsoft.com/office/powerpoint/2010/main" val="2732226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5D49D2-428E-41A8-93CF-FD9E7B7C647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0941" y="2844801"/>
            <a:ext cx="10411459" cy="8045451"/>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826247" y="2844801"/>
            <a:ext cx="10411461" cy="8045451"/>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595A653-F476-458E-A68A-B574375DA769}" type="slidenum">
              <a:rPr lang="en-US" smtClean="0"/>
              <a:pPr>
                <a:defRPr/>
              </a:pPr>
              <a:t>‹#›</a:t>
            </a:fld>
            <a:endParaRPr lang="en-US"/>
          </a:p>
        </p:txBody>
      </p:sp>
    </p:spTree>
    <p:extLst>
      <p:ext uri="{BB962C8B-B14F-4D97-AF65-F5344CB8AC3E}">
        <p14:creationId xmlns:p14="http://schemas.microsoft.com/office/powerpoint/2010/main" val="4193734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66184"/>
            <a:ext cx="1316736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2046817"/>
            <a:ext cx="6464301" cy="853016"/>
          </a:xfrm>
        </p:spPr>
        <p:txBody>
          <a:bodyPr anchor="b"/>
          <a:lstStyle>
            <a:lvl1pPr marL="0" indent="0">
              <a:buNone/>
              <a:defRPr sz="3600" b="1"/>
            </a:lvl1pPr>
            <a:lvl2pPr marL="678925" indent="0">
              <a:buNone/>
              <a:defRPr sz="3000" b="1"/>
            </a:lvl2pPr>
            <a:lvl3pPr marL="1357851" indent="0">
              <a:buNone/>
              <a:defRPr sz="2700" b="1"/>
            </a:lvl3pPr>
            <a:lvl4pPr marL="2036776" indent="0">
              <a:buNone/>
              <a:defRPr sz="2400" b="1"/>
            </a:lvl4pPr>
            <a:lvl5pPr marL="2715702" indent="0">
              <a:buNone/>
              <a:defRPr sz="2400" b="1"/>
            </a:lvl5pPr>
            <a:lvl6pPr marL="3394628" indent="0">
              <a:buNone/>
              <a:defRPr sz="2400" b="1"/>
            </a:lvl6pPr>
            <a:lvl7pPr marL="4073552" indent="0">
              <a:buNone/>
              <a:defRPr sz="2400" b="1"/>
            </a:lvl7pPr>
            <a:lvl8pPr marL="4752476" indent="0">
              <a:buNone/>
              <a:defRPr sz="2400" b="1"/>
            </a:lvl8pPr>
            <a:lvl9pPr marL="5431404" indent="0">
              <a:buNone/>
              <a:defRPr sz="2400" b="1"/>
            </a:lvl9pPr>
          </a:lstStyle>
          <a:p>
            <a:pPr lvl="0"/>
            <a:r>
              <a:rPr lang="en-US"/>
              <a:t>Click to edit Master text styles</a:t>
            </a:r>
          </a:p>
        </p:txBody>
      </p:sp>
      <p:sp>
        <p:nvSpPr>
          <p:cNvPr id="4" name="Content Placeholder 3"/>
          <p:cNvSpPr>
            <a:spLocks noGrp="1"/>
          </p:cNvSpPr>
          <p:nvPr>
            <p:ph sz="half" idx="2"/>
          </p:nvPr>
        </p:nvSpPr>
        <p:spPr>
          <a:xfrm>
            <a:off x="731520" y="2899833"/>
            <a:ext cx="6464301"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2046817"/>
            <a:ext cx="6466840" cy="853016"/>
          </a:xfrm>
        </p:spPr>
        <p:txBody>
          <a:bodyPr anchor="b"/>
          <a:lstStyle>
            <a:lvl1pPr marL="0" indent="0">
              <a:buNone/>
              <a:defRPr sz="3600" b="1"/>
            </a:lvl1pPr>
            <a:lvl2pPr marL="678925" indent="0">
              <a:buNone/>
              <a:defRPr sz="3000" b="1"/>
            </a:lvl2pPr>
            <a:lvl3pPr marL="1357851" indent="0">
              <a:buNone/>
              <a:defRPr sz="2700" b="1"/>
            </a:lvl3pPr>
            <a:lvl4pPr marL="2036776" indent="0">
              <a:buNone/>
              <a:defRPr sz="2400" b="1"/>
            </a:lvl4pPr>
            <a:lvl5pPr marL="2715702" indent="0">
              <a:buNone/>
              <a:defRPr sz="2400" b="1"/>
            </a:lvl5pPr>
            <a:lvl6pPr marL="3394628" indent="0">
              <a:buNone/>
              <a:defRPr sz="2400" b="1"/>
            </a:lvl6pPr>
            <a:lvl7pPr marL="4073552" indent="0">
              <a:buNone/>
              <a:defRPr sz="2400" b="1"/>
            </a:lvl7pPr>
            <a:lvl8pPr marL="4752476" indent="0">
              <a:buNone/>
              <a:defRPr sz="2400" b="1"/>
            </a:lvl8pPr>
            <a:lvl9pPr marL="5431404"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432042" y="2899833"/>
            <a:ext cx="6466840"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072AE87-376C-4ADC-8648-2D064F5E25EF}" type="slidenum">
              <a:rPr lang="en-US" smtClean="0"/>
              <a:pPr>
                <a:defRPr/>
              </a:pPr>
              <a:t>‹#›</a:t>
            </a:fld>
            <a:endParaRPr lang="en-US"/>
          </a:p>
        </p:txBody>
      </p:sp>
    </p:spTree>
    <p:extLst>
      <p:ext uri="{BB962C8B-B14F-4D97-AF65-F5344CB8AC3E}">
        <p14:creationId xmlns:p14="http://schemas.microsoft.com/office/powerpoint/2010/main" val="1695652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AA4057A-4782-4D1A-87D4-E2F64038B18D}" type="slidenum">
              <a:rPr lang="en-US" smtClean="0"/>
              <a:pPr>
                <a:defRPr/>
              </a:pPr>
              <a:t>‹#›</a:t>
            </a:fld>
            <a:endParaRPr lang="en-US"/>
          </a:p>
        </p:txBody>
      </p:sp>
    </p:spTree>
    <p:extLst>
      <p:ext uri="{BB962C8B-B14F-4D97-AF65-F5344CB8AC3E}">
        <p14:creationId xmlns:p14="http://schemas.microsoft.com/office/powerpoint/2010/main" val="3217846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12AB5D7-AF11-4D44-ABFF-E113DFC040FF}" type="slidenum">
              <a:rPr lang="en-US" smtClean="0"/>
              <a:pPr>
                <a:defRPr/>
              </a:pPr>
              <a:t>‹#›</a:t>
            </a:fld>
            <a:endParaRPr lang="en-US"/>
          </a:p>
        </p:txBody>
      </p:sp>
    </p:spTree>
    <p:extLst>
      <p:ext uri="{BB962C8B-B14F-4D97-AF65-F5344CB8AC3E}">
        <p14:creationId xmlns:p14="http://schemas.microsoft.com/office/powerpoint/2010/main" val="3091542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7" y="364067"/>
            <a:ext cx="4813301" cy="1549400"/>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5720080" y="364073"/>
            <a:ext cx="8178800" cy="7804151"/>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7" y="1913473"/>
            <a:ext cx="4813301" cy="6254751"/>
          </a:xfrm>
        </p:spPr>
        <p:txBody>
          <a:bodyPr/>
          <a:lstStyle>
            <a:lvl1pPr marL="0" indent="0">
              <a:buNone/>
              <a:defRPr sz="2100"/>
            </a:lvl1pPr>
            <a:lvl2pPr marL="678925" indent="0">
              <a:buNone/>
              <a:defRPr sz="1800"/>
            </a:lvl2pPr>
            <a:lvl3pPr marL="1357851" indent="0">
              <a:buNone/>
              <a:defRPr sz="1500"/>
            </a:lvl3pPr>
            <a:lvl4pPr marL="2036776" indent="0">
              <a:buNone/>
              <a:defRPr sz="1300"/>
            </a:lvl4pPr>
            <a:lvl5pPr marL="2715702" indent="0">
              <a:buNone/>
              <a:defRPr sz="1300"/>
            </a:lvl5pPr>
            <a:lvl6pPr marL="3394628" indent="0">
              <a:buNone/>
              <a:defRPr sz="1300"/>
            </a:lvl6pPr>
            <a:lvl7pPr marL="4073552" indent="0">
              <a:buNone/>
              <a:defRPr sz="1300"/>
            </a:lvl7pPr>
            <a:lvl8pPr marL="4752476" indent="0">
              <a:buNone/>
              <a:defRPr sz="1300"/>
            </a:lvl8pPr>
            <a:lvl9pPr marL="5431404"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7EDBF9D-BE58-485A-8171-F14C2C6970FA}" type="slidenum">
              <a:rPr lang="en-US" smtClean="0"/>
              <a:pPr>
                <a:defRPr/>
              </a:pPr>
              <a:t>‹#›</a:t>
            </a:fld>
            <a:endParaRPr lang="en-US"/>
          </a:p>
        </p:txBody>
      </p:sp>
    </p:spTree>
    <p:extLst>
      <p:ext uri="{BB962C8B-B14F-4D97-AF65-F5344CB8AC3E}">
        <p14:creationId xmlns:p14="http://schemas.microsoft.com/office/powerpoint/2010/main" val="4278284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6400801"/>
            <a:ext cx="8778240" cy="755651"/>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2867661" y="817033"/>
            <a:ext cx="8778240" cy="5486400"/>
          </a:xfrm>
        </p:spPr>
        <p:txBody>
          <a:bodyPr/>
          <a:lstStyle>
            <a:lvl1pPr marL="0" indent="0">
              <a:buNone/>
              <a:defRPr sz="4800"/>
            </a:lvl1pPr>
            <a:lvl2pPr marL="678925" indent="0">
              <a:buNone/>
              <a:defRPr sz="4200"/>
            </a:lvl2pPr>
            <a:lvl3pPr marL="1357851" indent="0">
              <a:buNone/>
              <a:defRPr sz="3600"/>
            </a:lvl3pPr>
            <a:lvl4pPr marL="2036776" indent="0">
              <a:buNone/>
              <a:defRPr sz="3000"/>
            </a:lvl4pPr>
            <a:lvl5pPr marL="2715702" indent="0">
              <a:buNone/>
              <a:defRPr sz="3000"/>
            </a:lvl5pPr>
            <a:lvl6pPr marL="3394628" indent="0">
              <a:buNone/>
              <a:defRPr sz="3000"/>
            </a:lvl6pPr>
            <a:lvl7pPr marL="4073552" indent="0">
              <a:buNone/>
              <a:defRPr sz="3000"/>
            </a:lvl7pPr>
            <a:lvl8pPr marL="4752476" indent="0">
              <a:buNone/>
              <a:defRPr sz="3000"/>
            </a:lvl8pPr>
            <a:lvl9pPr marL="5431404" indent="0">
              <a:buNone/>
              <a:defRPr sz="3000"/>
            </a:lvl9pPr>
          </a:lstStyle>
          <a:p>
            <a:endParaRPr lang="en-US"/>
          </a:p>
        </p:txBody>
      </p:sp>
      <p:sp>
        <p:nvSpPr>
          <p:cNvPr id="4" name="Text Placeholder 3"/>
          <p:cNvSpPr>
            <a:spLocks noGrp="1"/>
          </p:cNvSpPr>
          <p:nvPr>
            <p:ph type="body" sz="half" idx="2"/>
          </p:nvPr>
        </p:nvSpPr>
        <p:spPr>
          <a:xfrm>
            <a:off x="2867661" y="7156452"/>
            <a:ext cx="8778240" cy="1073149"/>
          </a:xfrm>
        </p:spPr>
        <p:txBody>
          <a:bodyPr/>
          <a:lstStyle>
            <a:lvl1pPr marL="0" indent="0">
              <a:buNone/>
              <a:defRPr sz="2100"/>
            </a:lvl1pPr>
            <a:lvl2pPr marL="678925" indent="0">
              <a:buNone/>
              <a:defRPr sz="1800"/>
            </a:lvl2pPr>
            <a:lvl3pPr marL="1357851" indent="0">
              <a:buNone/>
              <a:defRPr sz="1500"/>
            </a:lvl3pPr>
            <a:lvl4pPr marL="2036776" indent="0">
              <a:buNone/>
              <a:defRPr sz="1300"/>
            </a:lvl4pPr>
            <a:lvl5pPr marL="2715702" indent="0">
              <a:buNone/>
              <a:defRPr sz="1300"/>
            </a:lvl5pPr>
            <a:lvl6pPr marL="3394628" indent="0">
              <a:buNone/>
              <a:defRPr sz="1300"/>
            </a:lvl6pPr>
            <a:lvl7pPr marL="4073552" indent="0">
              <a:buNone/>
              <a:defRPr sz="1300"/>
            </a:lvl7pPr>
            <a:lvl8pPr marL="4752476" indent="0">
              <a:buNone/>
              <a:defRPr sz="1300"/>
            </a:lvl8pPr>
            <a:lvl9pPr marL="5431404"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275764A-83E3-426C-9D72-3FB863CEAFF0}" type="slidenum">
              <a:rPr lang="en-US" smtClean="0"/>
              <a:pPr>
                <a:defRPr/>
              </a:pPr>
              <a:t>‹#›</a:t>
            </a:fld>
            <a:endParaRPr lang="en-US"/>
          </a:p>
        </p:txBody>
      </p:sp>
    </p:spTree>
    <p:extLst>
      <p:ext uri="{BB962C8B-B14F-4D97-AF65-F5344CB8AC3E}">
        <p14:creationId xmlns:p14="http://schemas.microsoft.com/office/powerpoint/2010/main" val="3309432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52BBAD1-A7D3-4364-913B-7852F7F8C435}" type="slidenum">
              <a:rPr lang="en-US" smtClean="0"/>
              <a:pPr>
                <a:defRPr/>
              </a:pPr>
              <a:t>‹#›</a:t>
            </a:fld>
            <a:endParaRPr lang="en-US"/>
          </a:p>
        </p:txBody>
      </p:sp>
    </p:spTree>
    <p:extLst>
      <p:ext uri="{BB962C8B-B14F-4D97-AF65-F5344CB8AC3E}">
        <p14:creationId xmlns:p14="http://schemas.microsoft.com/office/powerpoint/2010/main" val="14440725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488951"/>
            <a:ext cx="5265421" cy="10401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0948" y="488951"/>
            <a:ext cx="15557499" cy="10401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8F27FBE-8862-4323-9A17-6FAD2A5FD591}" type="slidenum">
              <a:rPr lang="en-US" smtClean="0"/>
              <a:pPr>
                <a:defRPr/>
              </a:pPr>
              <a:t>‹#›</a:t>
            </a:fld>
            <a:endParaRPr lang="en-US"/>
          </a:p>
        </p:txBody>
      </p:sp>
    </p:spTree>
    <p:extLst>
      <p:ext uri="{BB962C8B-B14F-4D97-AF65-F5344CB8AC3E}">
        <p14:creationId xmlns:p14="http://schemas.microsoft.com/office/powerpoint/2010/main" val="20142218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11" name="Title 1"/>
          <p:cNvSpPr>
            <a:spLocks noGrp="1"/>
          </p:cNvSpPr>
          <p:nvPr>
            <p:ph type="title"/>
          </p:nvPr>
        </p:nvSpPr>
        <p:spPr>
          <a:xfrm>
            <a:off x="264160" y="8"/>
            <a:ext cx="1147064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137F46C-B840-47FA-97AB-B17E8C410F17}" type="slidenum">
              <a:rPr lang="en-US"/>
              <a:pPr>
                <a:defRPr/>
              </a:pPr>
              <a:t>‹#›</a:t>
            </a:fld>
            <a:endParaRPr lang="en-US"/>
          </a:p>
        </p:txBody>
      </p:sp>
    </p:spTree>
    <p:extLst>
      <p:ext uri="{BB962C8B-B14F-4D97-AF65-F5344CB8AC3E}">
        <p14:creationId xmlns:p14="http://schemas.microsoft.com/office/powerpoint/2010/main" val="1336916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2000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6" name="Slide Number Placeholder 5"/>
          <p:cNvSpPr>
            <a:spLocks noGrp="1"/>
          </p:cNvSpPr>
          <p:nvPr>
            <p:ph type="sldNum" sz="quarter" idx="10"/>
          </p:nvPr>
        </p:nvSpPr>
        <p:spPr>
          <a:xfrm>
            <a:off x="10485444" y="8475669"/>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3481063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875867"/>
            <a:ext cx="12435840" cy="1816100"/>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55701" y="3875618"/>
            <a:ext cx="12435840" cy="2000249"/>
          </a:xfrm>
        </p:spPr>
        <p:txBody>
          <a:bodyPr anchor="b"/>
          <a:lstStyle>
            <a:lvl1pPr marL="0" indent="0">
              <a:buNone/>
              <a:defRPr sz="3000">
                <a:solidFill>
                  <a:schemeClr val="tx1">
                    <a:tint val="75000"/>
                  </a:schemeClr>
                </a:solidFill>
              </a:defRPr>
            </a:lvl1pPr>
            <a:lvl2pPr marL="679262" indent="0">
              <a:buNone/>
              <a:defRPr sz="2700">
                <a:solidFill>
                  <a:schemeClr val="tx1">
                    <a:tint val="75000"/>
                  </a:schemeClr>
                </a:solidFill>
              </a:defRPr>
            </a:lvl2pPr>
            <a:lvl3pPr marL="1358524" indent="0">
              <a:buNone/>
              <a:defRPr sz="2400">
                <a:solidFill>
                  <a:schemeClr val="tx1">
                    <a:tint val="75000"/>
                  </a:schemeClr>
                </a:solidFill>
              </a:defRPr>
            </a:lvl3pPr>
            <a:lvl4pPr marL="2037786" indent="0">
              <a:buNone/>
              <a:defRPr sz="2100">
                <a:solidFill>
                  <a:schemeClr val="tx1">
                    <a:tint val="75000"/>
                  </a:schemeClr>
                </a:solidFill>
              </a:defRPr>
            </a:lvl4pPr>
            <a:lvl5pPr marL="2717048" indent="0">
              <a:buNone/>
              <a:defRPr sz="2100">
                <a:solidFill>
                  <a:schemeClr val="tx1">
                    <a:tint val="75000"/>
                  </a:schemeClr>
                </a:solidFill>
              </a:defRPr>
            </a:lvl5pPr>
            <a:lvl6pPr marL="3396310" indent="0">
              <a:buNone/>
              <a:defRPr sz="2100">
                <a:solidFill>
                  <a:schemeClr val="tx1">
                    <a:tint val="75000"/>
                  </a:schemeClr>
                </a:solidFill>
              </a:defRPr>
            </a:lvl6pPr>
            <a:lvl7pPr marL="4075572" indent="0">
              <a:buNone/>
              <a:defRPr sz="2100">
                <a:solidFill>
                  <a:schemeClr val="tx1">
                    <a:tint val="75000"/>
                  </a:schemeClr>
                </a:solidFill>
              </a:defRPr>
            </a:lvl7pPr>
            <a:lvl8pPr marL="4754834" indent="0">
              <a:buNone/>
              <a:defRPr sz="2100">
                <a:solidFill>
                  <a:schemeClr val="tx1">
                    <a:tint val="75000"/>
                  </a:schemeClr>
                </a:solidFill>
              </a:defRPr>
            </a:lvl8pPr>
            <a:lvl9pPr marL="5434096"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098626-D706-4216-84FB-73129D38001F}"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3"/>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11" name="Title 1"/>
          <p:cNvSpPr>
            <a:spLocks noGrp="1"/>
          </p:cNvSpPr>
          <p:nvPr>
            <p:ph type="title"/>
          </p:nvPr>
        </p:nvSpPr>
        <p:spPr>
          <a:xfrm>
            <a:off x="264160" y="8"/>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F1D25E33-E384-4A73-98C2-9DA3BCF39F34}" type="slidenum">
              <a:rPr lang="en-US"/>
              <a:pPr>
                <a:defRPr/>
              </a:pPr>
              <a:t>‹#›</a:t>
            </a:fld>
            <a:endParaRPr lang="en-US"/>
          </a:p>
        </p:txBody>
      </p:sp>
    </p:spTree>
    <p:extLst>
      <p:ext uri="{BB962C8B-B14F-4D97-AF65-F5344CB8AC3E}">
        <p14:creationId xmlns:p14="http://schemas.microsoft.com/office/powerpoint/2010/main" val="1124570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52" name="Rectangle 8"/>
          <p:cNvSpPr>
            <a:spLocks noGrp="1" noChangeArrowheads="1"/>
          </p:cNvSpPr>
          <p:nvPr>
            <p:ph type="subTitle" idx="1"/>
          </p:nvPr>
        </p:nvSpPr>
        <p:spPr>
          <a:xfrm>
            <a:off x="7477760" y="3903664"/>
            <a:ext cx="6421120" cy="2428875"/>
          </a:xfrm>
        </p:spPr>
        <p:txBody>
          <a:bodyPr anchor="b"/>
          <a:lstStyle>
            <a:lvl1pPr marL="0" indent="0">
              <a:buFont typeface="Wingdings" panose="05000000000000000000" pitchFamily="2" charset="2"/>
              <a:buNone/>
              <a:defRPr>
                <a:solidFill>
                  <a:schemeClr val="tx2"/>
                </a:solidFill>
              </a:defRPr>
            </a:lvl1pPr>
          </a:lstStyle>
          <a:p>
            <a:r>
              <a:rPr lang="en-US"/>
              <a:t>Click to edit Master subtitle style</a:t>
            </a:r>
          </a:p>
        </p:txBody>
      </p:sp>
      <p:sp>
        <p:nvSpPr>
          <p:cNvPr id="5"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6" name="Rectangle 10"/>
          <p:cNvSpPr>
            <a:spLocks noGrp="1" noChangeArrowheads="1"/>
          </p:cNvSpPr>
          <p:nvPr>
            <p:ph type="ftr" sz="quarter" idx="11"/>
          </p:nvPr>
        </p:nvSpPr>
        <p:spPr/>
        <p:txBody>
          <a:bodyPr/>
          <a:lstStyle>
            <a:lvl1pPr algn="r">
              <a:defRPr/>
            </a:lvl1pPr>
          </a:lstStyle>
          <a:p>
            <a:pPr>
              <a:defRPr/>
            </a:pPr>
            <a:r>
              <a:rPr lang="en-US" dirty="0"/>
              <a:t>Transwat</a:t>
            </a:r>
          </a:p>
        </p:txBody>
      </p:sp>
      <p:sp>
        <p:nvSpPr>
          <p:cNvPr id="7" name="Rectangle 11"/>
          <p:cNvSpPr>
            <a:spLocks noGrp="1" noChangeArrowheads="1"/>
          </p:cNvSpPr>
          <p:nvPr>
            <p:ph type="sldNum" sz="quarter" idx="12"/>
          </p:nvPr>
        </p:nvSpPr>
        <p:spPr>
          <a:xfrm>
            <a:off x="121922" y="8331202"/>
            <a:ext cx="941493" cy="652463"/>
          </a:xfrm>
        </p:spPr>
        <p:txBody>
          <a:bodyPr anchorCtr="0"/>
          <a:lstStyle>
            <a:lvl1pPr>
              <a:defRPr smtClean="0"/>
            </a:lvl1pPr>
          </a:lstStyle>
          <a:p>
            <a:pPr>
              <a:defRPr/>
            </a:pPr>
            <a:fld id="{04903B13-4EC3-4E99-87B1-C4BB172532CF}" type="slidenum">
              <a:rPr lang="en-US"/>
              <a:t>‹#›</a:t>
            </a:fld>
            <a:endParaRPr lang="en-US"/>
          </a:p>
        </p:txBody>
      </p:sp>
    </p:spTree>
    <p:extLst>
      <p:ext uri="{BB962C8B-B14F-4D97-AF65-F5344CB8AC3E}">
        <p14:creationId xmlns:p14="http://schemas.microsoft.com/office/powerpoint/2010/main" val="2727484069"/>
      </p:ext>
    </p:extLst>
  </p:cSld>
  <p:clrMapOvr>
    <a:masterClrMapping/>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496484"/>
            <a:ext cx="10972800" cy="318346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828800" y="4802717"/>
            <a:ext cx="10972800" cy="220768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7/21/2025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13877244"/>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7/21/2025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81509002"/>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279653"/>
            <a:ext cx="12618720" cy="380364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998221" y="6119286"/>
            <a:ext cx="12618720" cy="2000249"/>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7/21/2025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09514007"/>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7/21/2025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6686064"/>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86836"/>
            <a:ext cx="12618720" cy="1767417"/>
          </a:xfrm>
        </p:spPr>
        <p:txBody>
          <a:bodyPr/>
          <a:lstStyle/>
          <a:p>
            <a:r>
              <a:rPr lang="en-US"/>
              <a:t>Click to edit Master title style</a:t>
            </a:r>
          </a:p>
        </p:txBody>
      </p:sp>
      <p:sp>
        <p:nvSpPr>
          <p:cNvPr id="3" name="Text Placeholder 2"/>
          <p:cNvSpPr>
            <a:spLocks noGrp="1"/>
          </p:cNvSpPr>
          <p:nvPr>
            <p:ph type="body" idx="1"/>
          </p:nvPr>
        </p:nvSpPr>
        <p:spPr>
          <a:xfrm>
            <a:off x="1007747" y="2241551"/>
            <a:ext cx="6189344"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07747" y="3340100"/>
            <a:ext cx="6189344"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1" y="2241551"/>
            <a:ext cx="6219826"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06641" y="3340100"/>
            <a:ext cx="6219826"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7/21/2025</a:t>
            </a:fld>
            <a:endParaRPr lang="en-US"/>
          </a:p>
        </p:txBody>
      </p:sp>
      <p:sp>
        <p:nvSpPr>
          <p:cNvPr id="8" name="Footer Placeholder 7"/>
          <p:cNvSpPr>
            <a:spLocks noGrp="1"/>
          </p:cNvSpPr>
          <p:nvPr>
            <p:ph type="ftr" sz="quarter" idx="11"/>
          </p:nvPr>
        </p:nvSpPr>
        <p:spPr/>
        <p:txBody>
          <a:bodyPr/>
          <a:lstStyle/>
          <a:p>
            <a:r>
              <a:rPr lang="en-US" dirty="0"/>
              <a:t>Transwat</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22598402"/>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7/21/2025</a:t>
            </a:fld>
            <a:endParaRPr lang="en-US"/>
          </a:p>
        </p:txBody>
      </p:sp>
      <p:sp>
        <p:nvSpPr>
          <p:cNvPr id="4" name="Footer Placeholder 3"/>
          <p:cNvSpPr>
            <a:spLocks noGrp="1"/>
          </p:cNvSpPr>
          <p:nvPr>
            <p:ph type="ftr" sz="quarter" idx="11"/>
          </p:nvPr>
        </p:nvSpPr>
        <p:spPr/>
        <p:txBody>
          <a:bodyPr/>
          <a:lstStyle/>
          <a:p>
            <a:r>
              <a:rPr lang="en-US" dirty="0"/>
              <a:t>Transwat</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1617204"/>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7/21/2025</a:t>
            </a:fld>
            <a:endParaRPr lang="en-US"/>
          </a:p>
        </p:txBody>
      </p:sp>
      <p:sp>
        <p:nvSpPr>
          <p:cNvPr id="3" name="Footer Placeholder 2"/>
          <p:cNvSpPr>
            <a:spLocks noGrp="1"/>
          </p:cNvSpPr>
          <p:nvPr>
            <p:ph type="ftr" sz="quarter" idx="11"/>
          </p:nvPr>
        </p:nvSpPr>
        <p:spPr/>
        <p:txBody>
          <a:bodyPr/>
          <a:lstStyle/>
          <a:p>
            <a:r>
              <a:rPr lang="en-US" dirty="0"/>
              <a:t>Transwat</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0473185"/>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219826" y="1316569"/>
            <a:ext cx="740664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7/21/2025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25377746"/>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95A653-F476-458E-A68A-B574375DA769}"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219826" y="1316569"/>
            <a:ext cx="7406640" cy="6498167"/>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7/21/2025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48307460"/>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7/21/2025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5486339"/>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486834"/>
            <a:ext cx="3154680"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1" y="486834"/>
            <a:ext cx="9281160"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7/21/2025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1666412"/>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52" name="Rectangle 8"/>
          <p:cNvSpPr>
            <a:spLocks noGrp="1" noChangeArrowheads="1"/>
          </p:cNvSpPr>
          <p:nvPr>
            <p:ph type="subTitle" idx="1"/>
          </p:nvPr>
        </p:nvSpPr>
        <p:spPr>
          <a:xfrm>
            <a:off x="7477760" y="3903664"/>
            <a:ext cx="6421120" cy="2428875"/>
          </a:xfrm>
        </p:spPr>
        <p:txBody>
          <a:bodyPr anchor="b"/>
          <a:lstStyle>
            <a:lvl1pPr marL="0" indent="0">
              <a:buFont typeface="Wingdings" panose="05000000000000000000" pitchFamily="2" charset="2"/>
              <a:buNone/>
              <a:defRPr>
                <a:solidFill>
                  <a:schemeClr val="tx2"/>
                </a:solidFill>
              </a:defRPr>
            </a:lvl1pPr>
          </a:lstStyle>
          <a:p>
            <a:r>
              <a:rPr lang="en-US"/>
              <a:t>Click to edit Master subtitle style</a:t>
            </a:r>
          </a:p>
        </p:txBody>
      </p:sp>
      <p:sp>
        <p:nvSpPr>
          <p:cNvPr id="5"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6" name="Rectangle 10"/>
          <p:cNvSpPr>
            <a:spLocks noGrp="1" noChangeArrowheads="1"/>
          </p:cNvSpPr>
          <p:nvPr>
            <p:ph type="ftr" sz="quarter" idx="11"/>
          </p:nvPr>
        </p:nvSpPr>
        <p:spPr/>
        <p:txBody>
          <a:bodyPr/>
          <a:lstStyle>
            <a:lvl1pPr algn="r">
              <a:defRPr/>
            </a:lvl1pPr>
          </a:lstStyle>
          <a:p>
            <a:pPr>
              <a:defRPr/>
            </a:pPr>
            <a:r>
              <a:rPr lang="en-US" dirty="0"/>
              <a:t>Transwat</a:t>
            </a:r>
          </a:p>
        </p:txBody>
      </p:sp>
      <p:sp>
        <p:nvSpPr>
          <p:cNvPr id="7" name="Rectangle 11"/>
          <p:cNvSpPr>
            <a:spLocks noGrp="1" noChangeArrowheads="1"/>
          </p:cNvSpPr>
          <p:nvPr>
            <p:ph type="sldNum" sz="quarter" idx="12"/>
          </p:nvPr>
        </p:nvSpPr>
        <p:spPr>
          <a:xfrm>
            <a:off x="121922" y="8331202"/>
            <a:ext cx="941493" cy="652463"/>
          </a:xfrm>
        </p:spPr>
        <p:txBody>
          <a:bodyPr anchorCtr="0"/>
          <a:lstStyle>
            <a:lvl1pPr>
              <a:defRPr smtClean="0"/>
            </a:lvl1pPr>
          </a:lstStyle>
          <a:p>
            <a:pPr>
              <a:defRPr/>
            </a:pPr>
            <a:fld id="{04903B13-4EC3-4E99-87B1-C4BB172532CF}" type="slidenum">
              <a:rPr lang="en-US"/>
              <a:t>‹#›</a:t>
            </a:fld>
            <a:endParaRPr lang="en-US"/>
          </a:p>
        </p:txBody>
      </p:sp>
    </p:spTree>
    <p:extLst>
      <p:ext uri="{BB962C8B-B14F-4D97-AF65-F5344CB8AC3E}">
        <p14:creationId xmlns:p14="http://schemas.microsoft.com/office/powerpoint/2010/main" val="189757079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2046817"/>
            <a:ext cx="6464301"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4" name="Content Placeholder 3"/>
          <p:cNvSpPr>
            <a:spLocks noGrp="1"/>
          </p:cNvSpPr>
          <p:nvPr>
            <p:ph sz="half" idx="2"/>
          </p:nvPr>
        </p:nvSpPr>
        <p:spPr>
          <a:xfrm>
            <a:off x="731520" y="2899833"/>
            <a:ext cx="6464301"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2046817"/>
            <a:ext cx="6466840"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432041" y="2899833"/>
            <a:ext cx="6466840"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072AE87-376C-4ADC-8648-2D064F5E25E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AA4057A-4782-4D1A-87D4-E2F64038B18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64067"/>
            <a:ext cx="4813301" cy="1549400"/>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5720080" y="364067"/>
            <a:ext cx="8178800" cy="7804151"/>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913467"/>
            <a:ext cx="4813301" cy="6254751"/>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EDBF9D-BE58-485A-8171-F14C2C6970F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6400800"/>
            <a:ext cx="8778240" cy="755651"/>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2867661" y="817033"/>
            <a:ext cx="8778240" cy="5486400"/>
          </a:xfrm>
        </p:spPr>
        <p:txBody>
          <a:bodyPr rtlCol="0">
            <a:normAutofit/>
          </a:bodyPr>
          <a:lstStyle>
            <a:lvl1pPr marL="0" indent="0">
              <a:buNone/>
              <a:defRPr sz="4800"/>
            </a:lvl1pPr>
            <a:lvl2pPr marL="679262" indent="0">
              <a:buNone/>
              <a:defRPr sz="4200"/>
            </a:lvl2pPr>
            <a:lvl3pPr marL="1358524" indent="0">
              <a:buNone/>
              <a:defRPr sz="3600"/>
            </a:lvl3pPr>
            <a:lvl4pPr marL="2037786" indent="0">
              <a:buNone/>
              <a:defRPr sz="3000"/>
            </a:lvl4pPr>
            <a:lvl5pPr marL="2717048" indent="0">
              <a:buNone/>
              <a:defRPr sz="3000"/>
            </a:lvl5pPr>
            <a:lvl6pPr marL="3396310" indent="0">
              <a:buNone/>
              <a:defRPr sz="3000"/>
            </a:lvl6pPr>
            <a:lvl7pPr marL="4075572" indent="0">
              <a:buNone/>
              <a:defRPr sz="3000"/>
            </a:lvl7pPr>
            <a:lvl8pPr marL="4754834" indent="0">
              <a:buNone/>
              <a:defRPr sz="3000"/>
            </a:lvl8pPr>
            <a:lvl9pPr marL="5434096" indent="0">
              <a:buNone/>
              <a:defRPr sz="3000"/>
            </a:lvl9pPr>
          </a:lstStyle>
          <a:p>
            <a:pPr lvl="0"/>
            <a:endParaRPr lang="en-US" noProof="0"/>
          </a:p>
        </p:txBody>
      </p:sp>
      <p:sp>
        <p:nvSpPr>
          <p:cNvPr id="4" name="Text Placeholder 3"/>
          <p:cNvSpPr>
            <a:spLocks noGrp="1"/>
          </p:cNvSpPr>
          <p:nvPr>
            <p:ph type="body" sz="half" idx="2"/>
          </p:nvPr>
        </p:nvSpPr>
        <p:spPr>
          <a:xfrm>
            <a:off x="2867661" y="7156451"/>
            <a:ext cx="8778240" cy="1073149"/>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275764A-83E3-426C-9D72-3FB863CEAFF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31838" y="366713"/>
            <a:ext cx="13166725" cy="1524000"/>
          </a:xfrm>
          <a:prstGeom prst="rect">
            <a:avLst/>
          </a:prstGeom>
          <a:noFill/>
          <a:ln w="9525">
            <a:noFill/>
            <a:miter lim="800000"/>
            <a:headEnd/>
            <a:tailEnd/>
          </a:ln>
        </p:spPr>
        <p:txBody>
          <a:bodyPr vert="horz" wrap="square" lIns="135852" tIns="67926" rIns="135852" bIns="67926"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31838" y="2133600"/>
            <a:ext cx="13166725" cy="6034088"/>
          </a:xfrm>
          <a:prstGeom prst="rect">
            <a:avLst/>
          </a:prstGeom>
          <a:noFill/>
          <a:ln w="9525">
            <a:noFill/>
            <a:miter lim="800000"/>
            <a:headEnd/>
            <a:tailEnd/>
          </a:ln>
        </p:spPr>
        <p:txBody>
          <a:bodyPr vert="horz" wrap="square" lIns="135852" tIns="67926" rIns="135852" bIns="6792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838" y="8475663"/>
            <a:ext cx="3413125" cy="485775"/>
          </a:xfrm>
          <a:prstGeom prst="rect">
            <a:avLst/>
          </a:prstGeom>
        </p:spPr>
        <p:txBody>
          <a:bodyPr vert="horz" lIns="135852" tIns="67926" rIns="135852" bIns="67926" rtlCol="0" anchor="ctr"/>
          <a:lstStyle>
            <a:lvl1pPr algn="l"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4999038" y="8475663"/>
            <a:ext cx="4632325" cy="485775"/>
          </a:xfrm>
          <a:prstGeom prst="rect">
            <a:avLst/>
          </a:prstGeom>
        </p:spPr>
        <p:txBody>
          <a:bodyPr vert="horz" lIns="135852" tIns="67926" rIns="135852" bIns="67926" rtlCol="0" anchor="ctr"/>
          <a:lstStyle>
            <a:lvl1pPr algn="ctr"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485438" y="8475663"/>
            <a:ext cx="3413125" cy="485775"/>
          </a:xfrm>
          <a:prstGeom prst="rect">
            <a:avLst/>
          </a:prstGeom>
        </p:spPr>
        <p:txBody>
          <a:bodyPr vert="horz" lIns="135852" tIns="67926" rIns="135852" bIns="67926" rtlCol="0" anchor="ctr"/>
          <a:lstStyle>
            <a:lvl1pPr algn="r" defTabSz="1358524" fontAlgn="auto">
              <a:spcBef>
                <a:spcPts val="0"/>
              </a:spcBef>
              <a:spcAft>
                <a:spcPts val="0"/>
              </a:spcAft>
              <a:defRPr sz="1800" smtClean="0">
                <a:solidFill>
                  <a:schemeClr val="tx1">
                    <a:tint val="75000"/>
                  </a:schemeClr>
                </a:solidFill>
                <a:latin typeface="+mn-lt"/>
                <a:cs typeface="+mn-cs"/>
              </a:defRPr>
            </a:lvl1pPr>
          </a:lstStyle>
          <a:p>
            <a:pPr>
              <a:defRPr/>
            </a:pPr>
            <a:fld id="{6BDD0EBD-8F7A-471A-90A9-22381123D2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82" r:id="rId12"/>
    <p:sldLayoutId id="2147483811" r:id="rId13"/>
    <p:sldLayoutId id="2147483814" r:id="rId14"/>
    <p:sldLayoutId id="2147483847" r:id="rId15"/>
    <p:sldLayoutId id="2147483850" r:id="rId16"/>
  </p:sldLayoutIdLst>
  <p:hf hdr="0" ftr="0" dt="0"/>
  <p:txStyles>
    <p:titleStyle>
      <a:lvl1pPr algn="ctr" defTabSz="1357313" rtl="0" fontAlgn="base">
        <a:spcBef>
          <a:spcPct val="0"/>
        </a:spcBef>
        <a:spcAft>
          <a:spcPct val="0"/>
        </a:spcAft>
        <a:defRPr sz="6500" kern="1200">
          <a:solidFill>
            <a:schemeClr val="tx1"/>
          </a:solidFill>
          <a:latin typeface="+mj-lt"/>
          <a:ea typeface="+mj-ea"/>
          <a:cs typeface="+mj-cs"/>
        </a:defRPr>
      </a:lvl1pPr>
      <a:lvl2pPr algn="ctr" defTabSz="1357313" rtl="0" fontAlgn="base">
        <a:spcBef>
          <a:spcPct val="0"/>
        </a:spcBef>
        <a:spcAft>
          <a:spcPct val="0"/>
        </a:spcAft>
        <a:defRPr sz="6500">
          <a:solidFill>
            <a:schemeClr val="tx1"/>
          </a:solidFill>
          <a:latin typeface="Calibri" pitchFamily="34" charset="0"/>
        </a:defRPr>
      </a:lvl2pPr>
      <a:lvl3pPr algn="ctr" defTabSz="1357313" rtl="0" fontAlgn="base">
        <a:spcBef>
          <a:spcPct val="0"/>
        </a:spcBef>
        <a:spcAft>
          <a:spcPct val="0"/>
        </a:spcAft>
        <a:defRPr sz="6500">
          <a:solidFill>
            <a:schemeClr val="tx1"/>
          </a:solidFill>
          <a:latin typeface="Calibri" pitchFamily="34" charset="0"/>
        </a:defRPr>
      </a:lvl3pPr>
      <a:lvl4pPr algn="ctr" defTabSz="1357313" rtl="0" fontAlgn="base">
        <a:spcBef>
          <a:spcPct val="0"/>
        </a:spcBef>
        <a:spcAft>
          <a:spcPct val="0"/>
        </a:spcAft>
        <a:defRPr sz="6500">
          <a:solidFill>
            <a:schemeClr val="tx1"/>
          </a:solidFill>
          <a:latin typeface="Calibri" pitchFamily="34" charset="0"/>
        </a:defRPr>
      </a:lvl4pPr>
      <a:lvl5pPr algn="ctr" defTabSz="1357313" rtl="0" fontAlgn="base">
        <a:spcBef>
          <a:spcPct val="0"/>
        </a:spcBef>
        <a:spcAft>
          <a:spcPct val="0"/>
        </a:spcAft>
        <a:defRPr sz="6500">
          <a:solidFill>
            <a:schemeClr val="tx1"/>
          </a:solidFill>
          <a:latin typeface="Calibri" pitchFamily="34" charset="0"/>
        </a:defRPr>
      </a:lvl5pPr>
      <a:lvl6pPr marL="457200" algn="ctr" defTabSz="1357313" rtl="0" fontAlgn="base">
        <a:spcBef>
          <a:spcPct val="0"/>
        </a:spcBef>
        <a:spcAft>
          <a:spcPct val="0"/>
        </a:spcAft>
        <a:defRPr sz="6500">
          <a:solidFill>
            <a:schemeClr val="tx1"/>
          </a:solidFill>
          <a:latin typeface="Calibri" pitchFamily="34" charset="0"/>
        </a:defRPr>
      </a:lvl6pPr>
      <a:lvl7pPr marL="914400" algn="ctr" defTabSz="1357313" rtl="0" fontAlgn="base">
        <a:spcBef>
          <a:spcPct val="0"/>
        </a:spcBef>
        <a:spcAft>
          <a:spcPct val="0"/>
        </a:spcAft>
        <a:defRPr sz="6500">
          <a:solidFill>
            <a:schemeClr val="tx1"/>
          </a:solidFill>
          <a:latin typeface="Calibri" pitchFamily="34" charset="0"/>
        </a:defRPr>
      </a:lvl7pPr>
      <a:lvl8pPr marL="1371600" algn="ctr" defTabSz="1357313" rtl="0" fontAlgn="base">
        <a:spcBef>
          <a:spcPct val="0"/>
        </a:spcBef>
        <a:spcAft>
          <a:spcPct val="0"/>
        </a:spcAft>
        <a:defRPr sz="6500">
          <a:solidFill>
            <a:schemeClr val="tx1"/>
          </a:solidFill>
          <a:latin typeface="Calibri" pitchFamily="34" charset="0"/>
        </a:defRPr>
      </a:lvl8pPr>
      <a:lvl9pPr marL="1828800" algn="ctr" defTabSz="1357313" rtl="0" fontAlgn="base">
        <a:spcBef>
          <a:spcPct val="0"/>
        </a:spcBef>
        <a:spcAft>
          <a:spcPct val="0"/>
        </a:spcAft>
        <a:defRPr sz="6500">
          <a:solidFill>
            <a:schemeClr val="tx1"/>
          </a:solidFill>
          <a:latin typeface="Calibri" pitchFamily="34" charset="0"/>
        </a:defRPr>
      </a:lvl9pPr>
    </p:titleStyle>
    <p:bodyStyle>
      <a:lvl1pPr marL="508000" indent="-508000" algn="l" defTabSz="1357313"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03313" indent="-423863" algn="l" defTabSz="1357313"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697038" indent="-338138" algn="l" defTabSz="1357313"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37648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5593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35941"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15203"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094465"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773727"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58524" rtl="0" eaLnBrk="1" latinLnBrk="0" hangingPunct="1">
        <a:defRPr sz="2700" kern="1200">
          <a:solidFill>
            <a:schemeClr val="tx1"/>
          </a:solidFill>
          <a:latin typeface="+mn-lt"/>
          <a:ea typeface="+mn-ea"/>
          <a:cs typeface="+mn-cs"/>
        </a:defRPr>
      </a:lvl1pPr>
      <a:lvl2pPr marL="679262" algn="l" defTabSz="1358524" rtl="0" eaLnBrk="1" latinLnBrk="0" hangingPunct="1">
        <a:defRPr sz="2700" kern="1200">
          <a:solidFill>
            <a:schemeClr val="tx1"/>
          </a:solidFill>
          <a:latin typeface="+mn-lt"/>
          <a:ea typeface="+mn-ea"/>
          <a:cs typeface="+mn-cs"/>
        </a:defRPr>
      </a:lvl2pPr>
      <a:lvl3pPr marL="1358524" algn="l" defTabSz="1358524" rtl="0" eaLnBrk="1" latinLnBrk="0" hangingPunct="1">
        <a:defRPr sz="2700" kern="1200">
          <a:solidFill>
            <a:schemeClr val="tx1"/>
          </a:solidFill>
          <a:latin typeface="+mn-lt"/>
          <a:ea typeface="+mn-ea"/>
          <a:cs typeface="+mn-cs"/>
        </a:defRPr>
      </a:lvl3pPr>
      <a:lvl4pPr marL="2037786" algn="l" defTabSz="1358524" rtl="0" eaLnBrk="1" latinLnBrk="0" hangingPunct="1">
        <a:defRPr sz="2700" kern="1200">
          <a:solidFill>
            <a:schemeClr val="tx1"/>
          </a:solidFill>
          <a:latin typeface="+mn-lt"/>
          <a:ea typeface="+mn-ea"/>
          <a:cs typeface="+mn-cs"/>
        </a:defRPr>
      </a:lvl4pPr>
      <a:lvl5pPr marL="2717048" algn="l" defTabSz="1358524" rtl="0" eaLnBrk="1" latinLnBrk="0" hangingPunct="1">
        <a:defRPr sz="2700" kern="1200">
          <a:solidFill>
            <a:schemeClr val="tx1"/>
          </a:solidFill>
          <a:latin typeface="+mn-lt"/>
          <a:ea typeface="+mn-ea"/>
          <a:cs typeface="+mn-cs"/>
        </a:defRPr>
      </a:lvl5pPr>
      <a:lvl6pPr marL="3396310" algn="l" defTabSz="1358524" rtl="0" eaLnBrk="1" latinLnBrk="0" hangingPunct="1">
        <a:defRPr sz="2700" kern="1200">
          <a:solidFill>
            <a:schemeClr val="tx1"/>
          </a:solidFill>
          <a:latin typeface="+mn-lt"/>
          <a:ea typeface="+mn-ea"/>
          <a:cs typeface="+mn-cs"/>
        </a:defRPr>
      </a:lvl6pPr>
      <a:lvl7pPr marL="4075572" algn="l" defTabSz="1358524" rtl="0" eaLnBrk="1" latinLnBrk="0" hangingPunct="1">
        <a:defRPr sz="2700" kern="1200">
          <a:solidFill>
            <a:schemeClr val="tx1"/>
          </a:solidFill>
          <a:latin typeface="+mn-lt"/>
          <a:ea typeface="+mn-ea"/>
          <a:cs typeface="+mn-cs"/>
        </a:defRPr>
      </a:lvl7pPr>
      <a:lvl8pPr marL="4754834" algn="l" defTabSz="1358524" rtl="0" eaLnBrk="1" latinLnBrk="0" hangingPunct="1">
        <a:defRPr sz="2700" kern="1200">
          <a:solidFill>
            <a:schemeClr val="tx1"/>
          </a:solidFill>
          <a:latin typeface="+mn-lt"/>
          <a:ea typeface="+mn-ea"/>
          <a:cs typeface="+mn-cs"/>
        </a:defRPr>
      </a:lvl8pPr>
      <a:lvl9pPr marL="5434096" algn="l" defTabSz="1358524"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66184"/>
            <a:ext cx="13167360" cy="1524000"/>
          </a:xfrm>
          <a:prstGeom prst="rect">
            <a:avLst/>
          </a:prstGeom>
        </p:spPr>
        <p:txBody>
          <a:bodyPr vert="horz" lIns="135786" tIns="67891" rIns="135786" bIns="67891" rtlCol="0" anchor="ctr">
            <a:normAutofit/>
          </a:bodyPr>
          <a:lstStyle/>
          <a:p>
            <a:r>
              <a:rPr lang="en-US"/>
              <a:t>Click to edit Master title style</a:t>
            </a:r>
          </a:p>
        </p:txBody>
      </p:sp>
      <p:sp>
        <p:nvSpPr>
          <p:cNvPr id="3" name="Text Placeholder 2"/>
          <p:cNvSpPr>
            <a:spLocks noGrp="1"/>
          </p:cNvSpPr>
          <p:nvPr>
            <p:ph type="body" idx="1"/>
          </p:nvPr>
        </p:nvSpPr>
        <p:spPr>
          <a:xfrm>
            <a:off x="731520" y="2133606"/>
            <a:ext cx="13167360" cy="6034617"/>
          </a:xfrm>
          <a:prstGeom prst="rect">
            <a:avLst/>
          </a:prstGeom>
        </p:spPr>
        <p:txBody>
          <a:bodyPr vert="horz" lIns="135786" tIns="67891" rIns="135786" bIns="6789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520" y="8475140"/>
            <a:ext cx="3413760" cy="486833"/>
          </a:xfrm>
          <a:prstGeom prst="rect">
            <a:avLst/>
          </a:prstGeom>
        </p:spPr>
        <p:txBody>
          <a:bodyPr vert="horz" lIns="135786" tIns="67891" rIns="135786" bIns="67891" rtlCol="0" anchor="ctr"/>
          <a:lstStyle>
            <a:lvl1pPr algn="l">
              <a:defRPr sz="1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998720" y="8475140"/>
            <a:ext cx="4632960" cy="486833"/>
          </a:xfrm>
          <a:prstGeom prst="rect">
            <a:avLst/>
          </a:prstGeom>
        </p:spPr>
        <p:txBody>
          <a:bodyPr vert="horz" lIns="135786" tIns="67891" rIns="135786" bIns="67891" rtlCol="0" anchor="ctr"/>
          <a:lstStyle>
            <a:lvl1pPr algn="ctr">
              <a:defRPr sz="1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10485120" y="8475140"/>
            <a:ext cx="3413760" cy="486833"/>
          </a:xfrm>
          <a:prstGeom prst="rect">
            <a:avLst/>
          </a:prstGeom>
        </p:spPr>
        <p:txBody>
          <a:bodyPr vert="horz" lIns="135786" tIns="67891" rIns="135786" bIns="67891" rtlCol="0" anchor="ctr"/>
          <a:lstStyle>
            <a:lvl1pPr algn="r">
              <a:defRPr sz="1800">
                <a:solidFill>
                  <a:schemeClr val="tx1">
                    <a:tint val="75000"/>
                  </a:schemeClr>
                </a:solidFill>
              </a:defRPr>
            </a:lvl1pPr>
          </a:lstStyle>
          <a:p>
            <a:pPr>
              <a:defRPr/>
            </a:pPr>
            <a:fld id="{6BDD0EBD-8F7A-471A-90A9-22381123D239}" type="slidenum">
              <a:rPr lang="en-US" smtClean="0"/>
              <a:pPr>
                <a:defRPr/>
              </a:pPr>
              <a:t>‹#›</a:t>
            </a:fld>
            <a:endParaRPr lang="en-US"/>
          </a:p>
        </p:txBody>
      </p:sp>
      <p:sp>
        <p:nvSpPr>
          <p:cNvPr id="7" name="Rectangle 6"/>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Tree>
    <p:extLst>
      <p:ext uri="{BB962C8B-B14F-4D97-AF65-F5344CB8AC3E}">
        <p14:creationId xmlns:p14="http://schemas.microsoft.com/office/powerpoint/2010/main" val="267361012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30" r:id="rId13"/>
    <p:sldLayoutId id="2147483831" r:id="rId14"/>
    <p:sldLayoutId id="2147483832" r:id="rId15"/>
  </p:sldLayoutIdLst>
  <p:hf hdr="0" dt="0"/>
  <p:txStyles>
    <p:titleStyle>
      <a:lvl1pPr algn="ctr" defTabSz="1357851" rtl="0" eaLnBrk="1" latinLnBrk="0" hangingPunct="1">
        <a:spcBef>
          <a:spcPct val="0"/>
        </a:spcBef>
        <a:buNone/>
        <a:defRPr sz="6500" kern="1200">
          <a:solidFill>
            <a:schemeClr val="tx1"/>
          </a:solidFill>
          <a:latin typeface="+mj-lt"/>
          <a:ea typeface="+mj-ea"/>
          <a:cs typeface="+mj-cs"/>
        </a:defRPr>
      </a:lvl1pPr>
    </p:titleStyle>
    <p:bodyStyle>
      <a:lvl1pPr marL="509192" indent="-509192" algn="l" defTabSz="1357851"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03254" indent="-424331" algn="l" defTabSz="1357851"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697311" indent="-339462" algn="l" defTabSz="1357851"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376240"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55164"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34092"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13016"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091940"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770866"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57851" rtl="0" eaLnBrk="1" latinLnBrk="0" hangingPunct="1">
        <a:defRPr sz="2700" kern="1200">
          <a:solidFill>
            <a:schemeClr val="tx1"/>
          </a:solidFill>
          <a:latin typeface="+mn-lt"/>
          <a:ea typeface="+mn-ea"/>
          <a:cs typeface="+mn-cs"/>
        </a:defRPr>
      </a:lvl1pPr>
      <a:lvl2pPr marL="678925" algn="l" defTabSz="1357851" rtl="0" eaLnBrk="1" latinLnBrk="0" hangingPunct="1">
        <a:defRPr sz="2700" kern="1200">
          <a:solidFill>
            <a:schemeClr val="tx1"/>
          </a:solidFill>
          <a:latin typeface="+mn-lt"/>
          <a:ea typeface="+mn-ea"/>
          <a:cs typeface="+mn-cs"/>
        </a:defRPr>
      </a:lvl2pPr>
      <a:lvl3pPr marL="1357851" algn="l" defTabSz="1357851" rtl="0" eaLnBrk="1" latinLnBrk="0" hangingPunct="1">
        <a:defRPr sz="2700" kern="1200">
          <a:solidFill>
            <a:schemeClr val="tx1"/>
          </a:solidFill>
          <a:latin typeface="+mn-lt"/>
          <a:ea typeface="+mn-ea"/>
          <a:cs typeface="+mn-cs"/>
        </a:defRPr>
      </a:lvl3pPr>
      <a:lvl4pPr marL="2036776" algn="l" defTabSz="1357851" rtl="0" eaLnBrk="1" latinLnBrk="0" hangingPunct="1">
        <a:defRPr sz="2700" kern="1200">
          <a:solidFill>
            <a:schemeClr val="tx1"/>
          </a:solidFill>
          <a:latin typeface="+mn-lt"/>
          <a:ea typeface="+mn-ea"/>
          <a:cs typeface="+mn-cs"/>
        </a:defRPr>
      </a:lvl4pPr>
      <a:lvl5pPr marL="2715702" algn="l" defTabSz="1357851" rtl="0" eaLnBrk="1" latinLnBrk="0" hangingPunct="1">
        <a:defRPr sz="2700" kern="1200">
          <a:solidFill>
            <a:schemeClr val="tx1"/>
          </a:solidFill>
          <a:latin typeface="+mn-lt"/>
          <a:ea typeface="+mn-ea"/>
          <a:cs typeface="+mn-cs"/>
        </a:defRPr>
      </a:lvl5pPr>
      <a:lvl6pPr marL="3394628" algn="l" defTabSz="1357851" rtl="0" eaLnBrk="1" latinLnBrk="0" hangingPunct="1">
        <a:defRPr sz="2700" kern="1200">
          <a:solidFill>
            <a:schemeClr val="tx1"/>
          </a:solidFill>
          <a:latin typeface="+mn-lt"/>
          <a:ea typeface="+mn-ea"/>
          <a:cs typeface="+mn-cs"/>
        </a:defRPr>
      </a:lvl6pPr>
      <a:lvl7pPr marL="4073552" algn="l" defTabSz="1357851" rtl="0" eaLnBrk="1" latinLnBrk="0" hangingPunct="1">
        <a:defRPr sz="2700" kern="1200">
          <a:solidFill>
            <a:schemeClr val="tx1"/>
          </a:solidFill>
          <a:latin typeface="+mn-lt"/>
          <a:ea typeface="+mn-ea"/>
          <a:cs typeface="+mn-cs"/>
        </a:defRPr>
      </a:lvl7pPr>
      <a:lvl8pPr marL="4752476" algn="l" defTabSz="1357851" rtl="0" eaLnBrk="1" latinLnBrk="0" hangingPunct="1">
        <a:defRPr sz="2700" kern="1200">
          <a:solidFill>
            <a:schemeClr val="tx1"/>
          </a:solidFill>
          <a:latin typeface="+mn-lt"/>
          <a:ea typeface="+mn-ea"/>
          <a:cs typeface="+mn-cs"/>
        </a:defRPr>
      </a:lvl8pPr>
      <a:lvl9pPr marL="5431404" algn="l" defTabSz="1357851"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86836"/>
            <a:ext cx="12618720"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434167"/>
            <a:ext cx="1261872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8475136"/>
            <a:ext cx="329184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7/21/2025</a:t>
            </a:fld>
            <a:endParaRPr lang="en-US"/>
          </a:p>
        </p:txBody>
      </p:sp>
      <p:sp>
        <p:nvSpPr>
          <p:cNvPr id="5" name="Footer Placeholder 4"/>
          <p:cNvSpPr>
            <a:spLocks noGrp="1"/>
          </p:cNvSpPr>
          <p:nvPr>
            <p:ph type="ftr" sz="quarter" idx="3"/>
          </p:nvPr>
        </p:nvSpPr>
        <p:spPr>
          <a:xfrm>
            <a:off x="4846320" y="8475136"/>
            <a:ext cx="493776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Transwat</a:t>
            </a:r>
          </a:p>
        </p:txBody>
      </p:sp>
      <p:sp>
        <p:nvSpPr>
          <p:cNvPr id="6" name="Slide Number Placeholder 5"/>
          <p:cNvSpPr>
            <a:spLocks noGrp="1"/>
          </p:cNvSpPr>
          <p:nvPr>
            <p:ph type="sldNum" sz="quarter" idx="4"/>
          </p:nvPr>
        </p:nvSpPr>
        <p:spPr>
          <a:xfrm>
            <a:off x="10332720" y="8475136"/>
            <a:ext cx="329184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3048287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http://www.transwat.com/" TargetMode="External"/><Relationship Id="rId7" Type="http://schemas.openxmlformats.org/officeDocument/2006/relationships/image" Target="../media/image4.jpeg"/><Relationship Id="rId12" Type="http://schemas.openxmlformats.org/officeDocument/2006/relationships/image" Target="../transport%20photos/Sep03_28.JPG" TargetMode="External"/><Relationship Id="rId2" Type="http://schemas.openxmlformats.org/officeDocument/2006/relationships/notesSlide" Target="../notesSlides/notesSlide1.xml"/><Relationship Id="rId1" Type="http://schemas.openxmlformats.org/officeDocument/2006/relationships/slideLayout" Target="../slideLayouts/slideLayout43.xml"/><Relationship Id="rId6" Type="http://schemas.openxmlformats.org/officeDocument/2006/relationships/image" Target="../media/image3.jpeg"/><Relationship Id="rId11" Type="http://schemas.openxmlformats.org/officeDocument/2006/relationships/image" Target="../media/image8.jpeg"/><Relationship Id="rId5" Type="http://schemas.openxmlformats.org/officeDocument/2006/relationships/image" Target="../media/image2.jpeg"/><Relationship Id="rId10" Type="http://schemas.openxmlformats.org/officeDocument/2006/relationships/image" Target="../media/image7.jpeg"/><Relationship Id="rId4" Type="http://schemas.openxmlformats.org/officeDocument/2006/relationships/image" Target="../media/image1.jpeg"/><Relationship Id="rId9"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jpeg"/><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13" Type="http://schemas.openxmlformats.org/officeDocument/2006/relationships/image" Target="../media/image69.jpeg"/><Relationship Id="rId18" Type="http://schemas.openxmlformats.org/officeDocument/2006/relationships/image" Target="../media/image74.jpeg"/><Relationship Id="rId26" Type="http://schemas.openxmlformats.org/officeDocument/2006/relationships/image" Target="../media/image82.jpeg"/><Relationship Id="rId21" Type="http://schemas.openxmlformats.org/officeDocument/2006/relationships/image" Target="../media/image77.jpeg"/><Relationship Id="rId34" Type="http://schemas.openxmlformats.org/officeDocument/2006/relationships/image" Target="../media/image90.jpeg"/><Relationship Id="rId7" Type="http://schemas.openxmlformats.org/officeDocument/2006/relationships/image" Target="../media/image63.jpeg"/><Relationship Id="rId12" Type="http://schemas.openxmlformats.org/officeDocument/2006/relationships/image" Target="../media/image68.jpeg"/><Relationship Id="rId17" Type="http://schemas.openxmlformats.org/officeDocument/2006/relationships/image" Target="../media/image73.jpeg"/><Relationship Id="rId25" Type="http://schemas.openxmlformats.org/officeDocument/2006/relationships/image" Target="../media/image81.jpeg"/><Relationship Id="rId33" Type="http://schemas.openxmlformats.org/officeDocument/2006/relationships/image" Target="../media/image89.png"/><Relationship Id="rId2" Type="http://schemas.openxmlformats.org/officeDocument/2006/relationships/image" Target="../media/image58.jpeg"/><Relationship Id="rId16" Type="http://schemas.openxmlformats.org/officeDocument/2006/relationships/image" Target="../media/image72.jpeg"/><Relationship Id="rId20" Type="http://schemas.openxmlformats.org/officeDocument/2006/relationships/image" Target="../media/image76.jpeg"/><Relationship Id="rId29" Type="http://schemas.openxmlformats.org/officeDocument/2006/relationships/image" Target="../media/image85.jpeg"/><Relationship Id="rId1" Type="http://schemas.openxmlformats.org/officeDocument/2006/relationships/slideLayout" Target="../slideLayouts/slideLayout12.xml"/><Relationship Id="rId6" Type="http://schemas.openxmlformats.org/officeDocument/2006/relationships/image" Target="../media/image62.jpeg"/><Relationship Id="rId11" Type="http://schemas.openxmlformats.org/officeDocument/2006/relationships/image" Target="../media/image67.jpeg"/><Relationship Id="rId24" Type="http://schemas.openxmlformats.org/officeDocument/2006/relationships/image" Target="../media/image80.jpeg"/><Relationship Id="rId32" Type="http://schemas.openxmlformats.org/officeDocument/2006/relationships/image" Target="../media/image88.png"/><Relationship Id="rId37" Type="http://schemas.openxmlformats.org/officeDocument/2006/relationships/image" Target="../media/image93.jpeg"/><Relationship Id="rId5" Type="http://schemas.openxmlformats.org/officeDocument/2006/relationships/image" Target="../media/image61.jpeg"/><Relationship Id="rId15" Type="http://schemas.openxmlformats.org/officeDocument/2006/relationships/image" Target="../media/image71.jpeg"/><Relationship Id="rId23" Type="http://schemas.openxmlformats.org/officeDocument/2006/relationships/image" Target="../media/image79.jpeg"/><Relationship Id="rId28" Type="http://schemas.openxmlformats.org/officeDocument/2006/relationships/image" Target="../media/image84.jpeg"/><Relationship Id="rId36" Type="http://schemas.openxmlformats.org/officeDocument/2006/relationships/image" Target="../media/image92.jpeg"/><Relationship Id="rId10" Type="http://schemas.openxmlformats.org/officeDocument/2006/relationships/image" Target="../media/image66.jpeg"/><Relationship Id="rId19" Type="http://schemas.openxmlformats.org/officeDocument/2006/relationships/image" Target="../media/image75.jpeg"/><Relationship Id="rId31" Type="http://schemas.openxmlformats.org/officeDocument/2006/relationships/image" Target="../media/image87.png"/><Relationship Id="rId4" Type="http://schemas.openxmlformats.org/officeDocument/2006/relationships/image" Target="../media/image60.jpeg"/><Relationship Id="rId9" Type="http://schemas.openxmlformats.org/officeDocument/2006/relationships/image" Target="../media/image65.jpeg"/><Relationship Id="rId14" Type="http://schemas.openxmlformats.org/officeDocument/2006/relationships/image" Target="../media/image70.jpeg"/><Relationship Id="rId22" Type="http://schemas.openxmlformats.org/officeDocument/2006/relationships/image" Target="../media/image78.jpeg"/><Relationship Id="rId27" Type="http://schemas.openxmlformats.org/officeDocument/2006/relationships/image" Target="../media/image83.jpeg"/><Relationship Id="rId30" Type="http://schemas.openxmlformats.org/officeDocument/2006/relationships/image" Target="../media/image86.png"/><Relationship Id="rId35" Type="http://schemas.openxmlformats.org/officeDocument/2006/relationships/image" Target="../media/image91.jpeg"/><Relationship Id="rId8" Type="http://schemas.openxmlformats.org/officeDocument/2006/relationships/image" Target="../media/image64.png"/><Relationship Id="rId3"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www.gherzieastern.com/"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9.jpeg"/><Relationship Id="rId7"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13.xml"/><Relationship Id="rId6" Type="http://schemas.openxmlformats.org/officeDocument/2006/relationships/image" Target="../media/image21.jpeg"/><Relationship Id="rId11" Type="http://schemas.openxmlformats.org/officeDocument/2006/relationships/image" Target="../media/image25.jpeg"/><Relationship Id="rId5" Type="http://schemas.openxmlformats.org/officeDocument/2006/relationships/image" Target="../media/image9.jpeg"/><Relationship Id="rId10" Type="http://schemas.openxmlformats.org/officeDocument/2006/relationships/image" Target="../media/image24.png"/><Relationship Id="rId4" Type="http://schemas.openxmlformats.org/officeDocument/2006/relationships/image" Target="../media/image20.jpe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transport%20photos/Sep03_28.JPG" TargetMode="External"/><Relationship Id="rId5" Type="http://schemas.openxmlformats.org/officeDocument/2006/relationships/image" Target="../media/image8.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860800" y="8229600"/>
            <a:ext cx="9321800" cy="105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sz="2000">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9pPr>
          </a:lstStyle>
          <a:p>
            <a:pPr algn="ctr" defTabSz="1219170" fontAlgn="auto">
              <a:spcBef>
                <a:spcPct val="0"/>
              </a:spcBef>
              <a:spcAft>
                <a:spcPts val="0"/>
              </a:spcAft>
              <a:buClrTx/>
              <a:buSzTx/>
              <a:buNone/>
            </a:pP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8-2-686/K/1&amp;2, C-3, 2</a:t>
            </a:r>
            <a:r>
              <a:rPr lang="en-US" sz="1600" b="1" baseline="30000" dirty="0">
                <a:solidFill>
                  <a:prstClr val="black"/>
                </a:solidFill>
                <a:latin typeface="Microsoft JhengHei" panose="020B0604030504040204" charset="-120"/>
                <a:ea typeface="Microsoft JhengHei" panose="020B0604030504040204" charset="-120"/>
                <a:cs typeface="Javanese Text" panose="02000000000000000000" charset="0"/>
              </a:rPr>
              <a:t>nd</a:t>
            </a: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 Floor,‘</a:t>
            </a:r>
            <a:r>
              <a:rPr lang="en-US" sz="1600" b="1" dirty="0" err="1">
                <a:solidFill>
                  <a:prstClr val="black"/>
                </a:solidFill>
                <a:latin typeface="Microsoft JhengHei" panose="020B0604030504040204" charset="-120"/>
                <a:ea typeface="Microsoft JhengHei" panose="020B0604030504040204" charset="-120"/>
                <a:cs typeface="Javanese Text" panose="02000000000000000000" charset="0"/>
              </a:rPr>
              <a:t>Kimtee</a:t>
            </a: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 Square’</a:t>
            </a:r>
          </a:p>
          <a:p>
            <a:pPr algn="ctr" defTabSz="1219170" fontAlgn="auto">
              <a:spcBef>
                <a:spcPct val="0"/>
              </a:spcBef>
              <a:spcAft>
                <a:spcPts val="0"/>
              </a:spcAft>
              <a:buClrTx/>
              <a:buSzTx/>
              <a:buNone/>
            </a:pPr>
            <a:r>
              <a:rPr lang="en-US" sz="1467" b="1" dirty="0">
                <a:solidFill>
                  <a:prstClr val="black"/>
                </a:solidFill>
                <a:latin typeface="Microsoft JhengHei" panose="020B0604030504040204" charset="-120"/>
                <a:ea typeface="Microsoft JhengHei" panose="020B0604030504040204" charset="-120"/>
                <a:cs typeface="Javanese Text" panose="02000000000000000000" charset="0"/>
              </a:rPr>
              <a:t>Road No. 12, Banjara Hills, Hyderabad–500034 Tel :  +91 40-23320233 </a:t>
            </a:r>
          </a:p>
          <a:p>
            <a:pPr algn="ctr" defTabSz="1219170" fontAlgn="auto">
              <a:spcBef>
                <a:spcPct val="0"/>
              </a:spcBef>
              <a:spcAft>
                <a:spcPts val="0"/>
              </a:spcAft>
              <a:buClrTx/>
              <a:buSzTx/>
              <a:buNone/>
            </a:pP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Fax : 040-23384148 Email : bd@transwat.com; </a:t>
            </a:r>
            <a:r>
              <a:rPr lang="en-US" sz="1600" dirty="0">
                <a:solidFill>
                  <a:prstClr val="black"/>
                </a:solidFill>
                <a:cs typeface="+mn-cs"/>
                <a:sym typeface="+mn-ea"/>
                <a:hlinkClick r:id="rId3"/>
              </a:rPr>
              <a:t>www.transwat.com</a:t>
            </a:r>
            <a:r>
              <a:rPr lang="en-US" sz="1600" dirty="0">
                <a:solidFill>
                  <a:prstClr val="black"/>
                </a:solidFill>
                <a:cs typeface="+mn-cs"/>
                <a:sym typeface="+mn-ea"/>
              </a:rPr>
              <a:t> </a:t>
            </a:r>
            <a:endParaRPr lang="en-US" sz="1600" b="1" dirty="0">
              <a:solidFill>
                <a:prstClr val="black"/>
              </a:solidFill>
              <a:latin typeface="Microsoft JhengHei" panose="020B0604030504040204" charset="-120"/>
              <a:ea typeface="Microsoft JhengHei" panose="020B0604030504040204" charset="-120"/>
              <a:cs typeface="Javanese Text" panose="02000000000000000000" charset="0"/>
            </a:endParaRPr>
          </a:p>
          <a:p>
            <a:pPr algn="ctr" defTabSz="1219170" fontAlgn="auto">
              <a:spcBef>
                <a:spcPct val="0"/>
              </a:spcBef>
              <a:spcAft>
                <a:spcPts val="0"/>
              </a:spcAft>
              <a:buClrTx/>
              <a:buSzTx/>
              <a:buNone/>
            </a:pPr>
            <a:endParaRPr lang="en-US" sz="1600" b="1" dirty="0">
              <a:solidFill>
                <a:prstClr val="black"/>
              </a:solidFill>
              <a:latin typeface="Microsoft JhengHei" panose="020B0604030504040204" charset="-120"/>
              <a:ea typeface="Microsoft JhengHei" panose="020B0604030504040204" charset="-120"/>
              <a:cs typeface="Javanese Text" panose="02000000000000000000" charset="0"/>
            </a:endParaRPr>
          </a:p>
        </p:txBody>
      </p:sp>
      <p:sp>
        <p:nvSpPr>
          <p:cNvPr id="3076" name="Line 12"/>
          <p:cNvSpPr>
            <a:spLocks noChangeShapeType="1"/>
          </p:cNvSpPr>
          <p:nvPr/>
        </p:nvSpPr>
        <p:spPr bwMode="auto">
          <a:xfrm>
            <a:off x="3015712" y="8081431"/>
            <a:ext cx="11397094" cy="457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defTabSz="1219170" fontAlgn="auto">
              <a:spcBef>
                <a:spcPts val="0"/>
              </a:spcBef>
              <a:spcAft>
                <a:spcPts val="0"/>
              </a:spcAft>
            </a:pPr>
            <a:endParaRPr lang="en-US" sz="1800" dirty="0">
              <a:solidFill>
                <a:prstClr val="black"/>
              </a:solidFill>
              <a:latin typeface="Calibri"/>
              <a:cs typeface="+mn-cs"/>
            </a:endParaRPr>
          </a:p>
        </p:txBody>
      </p:sp>
      <p:sp>
        <p:nvSpPr>
          <p:cNvPr id="30" name="Rectangle 13"/>
          <p:cNvSpPr>
            <a:spLocks noChangeArrowheads="1"/>
          </p:cNvSpPr>
          <p:nvPr/>
        </p:nvSpPr>
        <p:spPr bwMode="auto">
          <a:xfrm>
            <a:off x="2500557" y="5181600"/>
            <a:ext cx="121403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sz="2000">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9pPr>
          </a:lstStyle>
          <a:p>
            <a:pPr algn="ctr" defTabSz="1219170" fontAlgn="auto">
              <a:spcBef>
                <a:spcPct val="0"/>
              </a:spcBef>
              <a:spcAft>
                <a:spcPts val="0"/>
              </a:spcAft>
              <a:buClrTx/>
              <a:buSzTx/>
              <a:buNone/>
            </a:pPr>
            <a:r>
              <a:rPr lang="en-US" sz="2133" b="1" dirty="0">
                <a:solidFill>
                  <a:srgbClr val="0070C0"/>
                </a:solidFill>
                <a:latin typeface="Gungsuh" panose="02030600000101010101" charset="-127"/>
                <a:ea typeface="Gungsuh" panose="02030600000101010101" charset="-127"/>
                <a:cs typeface="+mn-cs"/>
              </a:rPr>
              <a:t>  </a:t>
            </a:r>
            <a:r>
              <a:rPr lang="en-US" sz="3500" b="1" dirty="0">
                <a:solidFill>
                  <a:srgbClr val="0070C0"/>
                </a:solidFill>
                <a:latin typeface="Gungsuh" panose="02030600000101010101" charset="-127"/>
                <a:ea typeface="Gungsuh" panose="02030600000101010101" charset="-127"/>
                <a:cs typeface="+mn-cs"/>
              </a:rPr>
              <a:t>Transwat  Techno-Engineering Services Ltd </a:t>
            </a:r>
          </a:p>
          <a:p>
            <a:pPr algn="ctr" defTabSz="1219170" fontAlgn="auto">
              <a:spcBef>
                <a:spcPct val="0"/>
              </a:spcBef>
              <a:spcAft>
                <a:spcPts val="0"/>
              </a:spcAft>
              <a:buClrTx/>
              <a:buSzTx/>
              <a:buNone/>
            </a:pPr>
            <a:r>
              <a:rPr lang="en-US" sz="3000" b="1" dirty="0">
                <a:solidFill>
                  <a:srgbClr val="0070C0"/>
                </a:solidFill>
                <a:latin typeface="Gungsuh" panose="02030600000101010101" charset="-127"/>
                <a:ea typeface="Gungsuh" panose="02030600000101010101" charset="-127"/>
                <a:cs typeface="+mn-cs"/>
              </a:rPr>
              <a:t>[ Formerly Wadia Techno-Engineering Ltd ] </a:t>
            </a:r>
          </a:p>
          <a:p>
            <a:pPr algn="ctr" defTabSz="1219170" fontAlgn="auto">
              <a:spcBef>
                <a:spcPct val="0"/>
              </a:spcBef>
              <a:spcAft>
                <a:spcPts val="0"/>
              </a:spcAft>
              <a:buClrTx/>
              <a:buSzTx/>
              <a:buNone/>
            </a:pPr>
            <a:r>
              <a:rPr lang="en-US" sz="2000" b="1" dirty="0">
                <a:solidFill>
                  <a:srgbClr val="0070C0"/>
                </a:solidFill>
                <a:latin typeface="Gungsuh" panose="02030600000101010101" charset="-127"/>
                <a:ea typeface="Gungsuh" panose="02030600000101010101" charset="-127"/>
                <a:cs typeface="+mn-cs"/>
              </a:rPr>
              <a:t>(Est. in 1960)</a:t>
            </a:r>
          </a:p>
          <a:p>
            <a:pPr algn="just" defTabSz="1219170" fontAlgn="auto">
              <a:spcBef>
                <a:spcPct val="0"/>
              </a:spcBef>
              <a:spcAft>
                <a:spcPts val="0"/>
              </a:spcAft>
              <a:buClrTx/>
              <a:buSzTx/>
              <a:buNone/>
            </a:pPr>
            <a:r>
              <a:rPr lang="en-US" sz="3500" b="1" dirty="0">
                <a:solidFill>
                  <a:srgbClr val="0070C0"/>
                </a:solidFill>
                <a:latin typeface="Gungsuh" panose="02030600000101010101" charset="-127"/>
                <a:ea typeface="Gungsuh" panose="02030600000101010101" charset="-127"/>
                <a:cs typeface="+mn-cs"/>
              </a:rPr>
              <a:t> </a:t>
            </a:r>
          </a:p>
        </p:txBody>
      </p:sp>
      <p:sp>
        <p:nvSpPr>
          <p:cNvPr id="22" name="Text Box 21"/>
          <p:cNvSpPr txBox="1"/>
          <p:nvPr/>
        </p:nvSpPr>
        <p:spPr>
          <a:xfrm>
            <a:off x="-1600200" y="7391400"/>
            <a:ext cx="20497800" cy="553998"/>
          </a:xfrm>
          <a:prstGeom prst="rect">
            <a:avLst/>
          </a:prstGeom>
          <a:noFill/>
        </p:spPr>
        <p:txBody>
          <a:bodyPr wrap="square" rtlCol="0">
            <a:spAutoFit/>
          </a:bodyPr>
          <a:lstStyle/>
          <a:p>
            <a:pPr algn="ctr" defTabSz="1219170" fontAlgn="auto">
              <a:spcBef>
                <a:spcPts val="0"/>
              </a:spcBef>
              <a:spcAft>
                <a:spcPts val="0"/>
              </a:spcAft>
            </a:pPr>
            <a:r>
              <a:rPr lang="en-US" sz="1500" b="1" dirty="0">
                <a:solidFill>
                  <a:srgbClr val="002060"/>
                </a:solidFill>
                <a:latin typeface="Calibri"/>
                <a:cs typeface="+mn-cs"/>
              </a:rPr>
              <a:t>Design / Project Management Consultants for Highways, Bridges, Elevated Roads - </a:t>
            </a:r>
            <a:r>
              <a:rPr lang="en-US" sz="1500" b="1" dirty="0">
                <a:solidFill>
                  <a:srgbClr val="002060"/>
                </a:solidFill>
                <a:latin typeface="Calibri"/>
                <a:cs typeface="+mn-cs"/>
                <a:sym typeface="+mn-ea"/>
              </a:rPr>
              <a:t>Buildings (Commercial, Industrial, Institutional Buildings </a:t>
            </a:r>
            <a:r>
              <a:rPr lang="en-US" sz="1500" b="1" dirty="0" err="1">
                <a:solidFill>
                  <a:srgbClr val="002060"/>
                </a:solidFill>
                <a:latin typeface="Calibri"/>
                <a:cs typeface="+mn-cs"/>
                <a:sym typeface="+mn-ea"/>
              </a:rPr>
              <a:t>etc</a:t>
            </a:r>
            <a:r>
              <a:rPr lang="en-US" sz="1500" b="1" dirty="0">
                <a:solidFill>
                  <a:srgbClr val="002060"/>
                </a:solidFill>
                <a:latin typeface="Calibri"/>
                <a:cs typeface="+mn-cs"/>
                <a:sym typeface="+mn-ea"/>
              </a:rPr>
              <a:t>;)</a:t>
            </a:r>
          </a:p>
          <a:p>
            <a:pPr algn="ctr" defTabSz="1219170" fontAlgn="auto">
              <a:spcBef>
                <a:spcPts val="0"/>
              </a:spcBef>
              <a:spcAft>
                <a:spcPts val="0"/>
              </a:spcAft>
            </a:pPr>
            <a:r>
              <a:rPr lang="en-US" sz="1500" b="1" dirty="0">
                <a:solidFill>
                  <a:srgbClr val="002060"/>
                </a:solidFill>
                <a:latin typeface="Calibri"/>
                <a:cs typeface="+mn-cs"/>
              </a:rPr>
              <a:t>- Major Irrigation (Reservoirs, </a:t>
            </a:r>
            <a:r>
              <a:rPr lang="en-US" sz="1500" b="1" dirty="0">
                <a:solidFill>
                  <a:srgbClr val="002060"/>
                </a:solidFill>
                <a:latin typeface="Calibri"/>
                <a:cs typeface="+mn-cs"/>
                <a:sym typeface="+mn-ea"/>
              </a:rPr>
              <a:t>Dams, </a:t>
            </a:r>
            <a:r>
              <a:rPr lang="en-US" sz="1500" b="1" dirty="0">
                <a:solidFill>
                  <a:srgbClr val="002060"/>
                </a:solidFill>
                <a:latin typeface="Calibri"/>
                <a:cs typeface="+mn-cs"/>
              </a:rPr>
              <a:t> Tunnels, Lift Irrigation, Canals) - Smart Cities - Water Supply - Industrial Parks - Logistic Parks</a:t>
            </a:r>
          </a:p>
        </p:txBody>
      </p:sp>
      <p:sp>
        <p:nvSpPr>
          <p:cNvPr id="32" name="Rectangle 31">
            <a:extLst>
              <a:ext uri="{FF2B5EF4-FFF2-40B4-BE49-F238E27FC236}">
                <a16:creationId xmlns:a16="http://schemas.microsoft.com/office/drawing/2014/main" id="{520E2FDA-B572-446B-8D7E-1F749F7E8B5C}"/>
              </a:ext>
            </a:extLst>
          </p:cNvPr>
          <p:cNvSpPr/>
          <p:nvPr/>
        </p:nvSpPr>
        <p:spPr>
          <a:xfrm>
            <a:off x="0" y="0"/>
            <a:ext cx="2794847" cy="9144000"/>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4" name="Text Box 1">
            <a:extLst>
              <a:ext uri="{FF2B5EF4-FFF2-40B4-BE49-F238E27FC236}">
                <a16:creationId xmlns:a16="http://schemas.microsoft.com/office/drawing/2014/main" id="{DF7F091F-6C57-498E-917D-41E9112968E8}"/>
              </a:ext>
            </a:extLst>
          </p:cNvPr>
          <p:cNvSpPr txBox="1"/>
          <p:nvPr/>
        </p:nvSpPr>
        <p:spPr>
          <a:xfrm>
            <a:off x="4800600" y="6705600"/>
            <a:ext cx="7458740" cy="553998"/>
          </a:xfrm>
          <a:prstGeom prst="rect">
            <a:avLst/>
          </a:prstGeom>
          <a:noFill/>
        </p:spPr>
        <p:txBody>
          <a:bodyPr wrap="square" rtlCol="0">
            <a:spAutoFit/>
          </a:bodyPr>
          <a:lstStyle/>
          <a:p>
            <a:pPr algn="ctr" defTabSz="1219170" fontAlgn="auto">
              <a:spcBef>
                <a:spcPts val="0"/>
              </a:spcBef>
              <a:spcAft>
                <a:spcPts val="0"/>
              </a:spcAft>
            </a:pPr>
            <a:r>
              <a:rPr lang="en-US" sz="3000" b="1" dirty="0">
                <a:solidFill>
                  <a:srgbClr val="FF0000"/>
                </a:solidFill>
                <a:latin typeface="Artifakt Element Black" panose="020B0A03050000020004" pitchFamily="34" charset="0"/>
                <a:ea typeface="Artifakt Element Black" panose="020B0A03050000020004" pitchFamily="34" charset="0"/>
                <a:cs typeface="+mn-cs"/>
              </a:rPr>
              <a:t>( </a:t>
            </a:r>
            <a:r>
              <a:rPr lang="en-US" sz="3000" b="1" u="sng" dirty="0">
                <a:solidFill>
                  <a:srgbClr val="FF0000"/>
                </a:solidFill>
                <a:latin typeface="Artifakt Element Black" panose="020B0A03050000020004" pitchFamily="34" charset="0"/>
                <a:ea typeface="Artifakt Element Black" panose="020B0A03050000020004" pitchFamily="34" charset="0"/>
                <a:cs typeface="+mn-cs"/>
              </a:rPr>
              <a:t>HIGHWAYS PROFILE</a:t>
            </a:r>
            <a:r>
              <a:rPr lang="en-US" sz="3000" b="1" dirty="0">
                <a:solidFill>
                  <a:srgbClr val="FF0000"/>
                </a:solidFill>
                <a:latin typeface="Artifakt Element Black" panose="020B0A03050000020004" pitchFamily="34" charset="0"/>
                <a:ea typeface="Artifakt Element Black" panose="020B0A03050000020004" pitchFamily="34" charset="0"/>
                <a:cs typeface="+mn-cs"/>
              </a:rPr>
              <a:t> )</a:t>
            </a:r>
            <a:r>
              <a:rPr lang="en-US" sz="3000" b="1" dirty="0">
                <a:latin typeface="Artifakt Element Black" panose="020B0A03050000020004" pitchFamily="34" charset="0"/>
                <a:ea typeface="Artifakt Element Black" panose="020B0A03050000020004" pitchFamily="34" charset="0"/>
                <a:cs typeface="+mn-cs"/>
              </a:rPr>
              <a:t> </a:t>
            </a:r>
          </a:p>
        </p:txBody>
      </p:sp>
      <p:pic>
        <p:nvPicPr>
          <p:cNvPr id="11" name="Picture 10">
            <a:extLst>
              <a:ext uri="{FF2B5EF4-FFF2-40B4-BE49-F238E27FC236}">
                <a16:creationId xmlns:a16="http://schemas.microsoft.com/office/drawing/2014/main" id="{89107D2B-075F-4D37-9AA2-E6F10B01348A}"/>
              </a:ext>
            </a:extLst>
          </p:cNvPr>
          <p:cNvPicPr>
            <a:picLocks/>
          </p:cNvPicPr>
          <p:nvPr/>
        </p:nvPicPr>
        <p:blipFill rotWithShape="1">
          <a:blip r:embed="rId4" cstate="print"/>
          <a:srcRect b="5882"/>
          <a:stretch/>
        </p:blipFill>
        <p:spPr>
          <a:xfrm>
            <a:off x="7086600" y="381000"/>
            <a:ext cx="2880000" cy="1440000"/>
          </a:xfrm>
          <a:prstGeom prst="rect">
            <a:avLst/>
          </a:prstGeom>
          <a:noFill/>
          <a:ln>
            <a:noFill/>
          </a:ln>
        </p:spPr>
      </p:pic>
      <p:pic>
        <p:nvPicPr>
          <p:cNvPr id="12" name="Picture 11">
            <a:extLst>
              <a:ext uri="{FF2B5EF4-FFF2-40B4-BE49-F238E27FC236}">
                <a16:creationId xmlns:a16="http://schemas.microsoft.com/office/drawing/2014/main" id="{4221384F-4EB8-46E0-8109-F6408BB54688}"/>
              </a:ext>
            </a:extLst>
          </p:cNvPr>
          <p:cNvPicPr>
            <a:picLocks/>
          </p:cNvPicPr>
          <p:nvPr/>
        </p:nvPicPr>
        <p:blipFill>
          <a:blip r:embed="rId5" cstate="print"/>
          <a:stretch>
            <a:fillRect/>
          </a:stretch>
        </p:blipFill>
        <p:spPr>
          <a:xfrm>
            <a:off x="10972800" y="457200"/>
            <a:ext cx="2880000" cy="1440000"/>
          </a:xfrm>
          <a:prstGeom prst="rect">
            <a:avLst/>
          </a:prstGeom>
          <a:noFill/>
          <a:ln>
            <a:noFill/>
          </a:ln>
        </p:spPr>
      </p:pic>
      <p:pic>
        <p:nvPicPr>
          <p:cNvPr id="13" name="Picture 12" descr="C:\Documents and Settings\Shinuc\Desktop\SR62_at_SR_462_by_Harrison_Crawford_State_Forest.jpg">
            <a:extLst>
              <a:ext uri="{FF2B5EF4-FFF2-40B4-BE49-F238E27FC236}">
                <a16:creationId xmlns:a16="http://schemas.microsoft.com/office/drawing/2014/main" id="{35B9686F-8C33-4399-A47F-78F7E0C16CD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b="9885"/>
          <a:stretch>
            <a:fillRect/>
          </a:stretch>
        </p:blipFill>
        <p:spPr bwMode="auto">
          <a:xfrm>
            <a:off x="5257800" y="3733800"/>
            <a:ext cx="2880000" cy="1447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98CB7CD-15C2-473B-B9B5-8D08EA2F590C}"/>
              </a:ext>
            </a:extLst>
          </p:cNvPr>
          <p:cNvPicPr>
            <a:picLocks/>
          </p:cNvPicPr>
          <p:nvPr/>
        </p:nvPicPr>
        <p:blipFill>
          <a:blip r:embed="rId7" cstate="print"/>
          <a:stretch>
            <a:fillRect/>
          </a:stretch>
        </p:blipFill>
        <p:spPr>
          <a:xfrm>
            <a:off x="3200400" y="2057400"/>
            <a:ext cx="2880000" cy="1440000"/>
          </a:xfrm>
          <a:prstGeom prst="rect">
            <a:avLst/>
          </a:prstGeom>
          <a:noFill/>
          <a:ln>
            <a:noFill/>
          </a:ln>
        </p:spPr>
      </p:pic>
      <p:pic>
        <p:nvPicPr>
          <p:cNvPr id="15" name="Picture 2" descr="E:\Master\Photoshoot - Girish\Jpg__1\IMG_3384.jpg">
            <a:extLst>
              <a:ext uri="{FF2B5EF4-FFF2-40B4-BE49-F238E27FC236}">
                <a16:creationId xmlns:a16="http://schemas.microsoft.com/office/drawing/2014/main" id="{9F43A5D4-120B-41D5-8E04-4037598E4D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00400" y="304800"/>
            <a:ext cx="2880000" cy="14478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3" descr="E:\Master\Photoshoot - Girish\Jpg__1\IMG_3462.jpg">
            <a:extLst>
              <a:ext uri="{FF2B5EF4-FFF2-40B4-BE49-F238E27FC236}">
                <a16:creationId xmlns:a16="http://schemas.microsoft.com/office/drawing/2014/main" id="{69F71971-8D66-4B79-83D1-49B858514AA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72800" y="2057400"/>
            <a:ext cx="2880000" cy="14478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Picture 4" descr="E:\Master\Photoshoot - Girish\Jpg__1\IMG_3614.jpg">
            <a:extLst>
              <a:ext uri="{FF2B5EF4-FFF2-40B4-BE49-F238E27FC236}">
                <a16:creationId xmlns:a16="http://schemas.microsoft.com/office/drawing/2014/main" id="{BF2B413D-9DA3-423C-A41C-708A0F9621C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86600" y="2057400"/>
            <a:ext cx="2895600" cy="14400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8" name="Picture 6" descr="../transport%20photos/Sep03_28.JPG">
            <a:extLst>
              <a:ext uri="{FF2B5EF4-FFF2-40B4-BE49-F238E27FC236}">
                <a16:creationId xmlns:a16="http://schemas.microsoft.com/office/drawing/2014/main" id="{1E71CC5A-2658-4DE2-AFBF-CA6C1BC2CEB9}"/>
              </a:ext>
            </a:extLst>
          </p:cNvPr>
          <p:cNvPicPr>
            <a:picLocks noChangeAspect="1" noChangeArrowheads="1"/>
          </p:cNvPicPr>
          <p:nvPr/>
        </p:nvPicPr>
        <p:blipFill>
          <a:blip r:embed="rId11" r:link="rId12" cstate="print">
            <a:extLst>
              <a:ext uri="{28A0092B-C50C-407E-A947-70E740481C1C}">
                <a14:useLocalDpi xmlns:a14="http://schemas.microsoft.com/office/drawing/2010/main" val="0"/>
              </a:ext>
            </a:extLst>
          </a:blip>
          <a:srcRect/>
          <a:stretch>
            <a:fillRect/>
          </a:stretch>
        </p:blipFill>
        <p:spPr bwMode="auto">
          <a:xfrm>
            <a:off x="9144000" y="3733800"/>
            <a:ext cx="2880000" cy="14478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6FA79EFC-6380-4B35-B195-31B22B40CE66}"/>
              </a:ext>
            </a:extLst>
          </p:cNvPr>
          <p:cNvGraphicFramePr>
            <a:graphicFrameLocks noGrp="1"/>
          </p:cNvGraphicFramePr>
          <p:nvPr>
            <p:extLst>
              <p:ext uri="{D42A27DB-BD31-4B8C-83A1-F6EECF244321}">
                <p14:modId xmlns:p14="http://schemas.microsoft.com/office/powerpoint/2010/main" val="2291643403"/>
              </p:ext>
            </p:extLst>
          </p:nvPr>
        </p:nvGraphicFramePr>
        <p:xfrm>
          <a:off x="76200" y="990600"/>
          <a:ext cx="14325600" cy="7849844"/>
        </p:xfrm>
        <a:graphic>
          <a:graphicData uri="http://schemas.openxmlformats.org/drawingml/2006/table">
            <a:tbl>
              <a:tblPr/>
              <a:tblGrid>
                <a:gridCol w="509671">
                  <a:extLst>
                    <a:ext uri="{9D8B030D-6E8A-4147-A177-3AD203B41FA5}">
                      <a16:colId xmlns:a16="http://schemas.microsoft.com/office/drawing/2014/main" val="20000"/>
                    </a:ext>
                  </a:extLst>
                </a:gridCol>
                <a:gridCol w="1819470">
                  <a:extLst>
                    <a:ext uri="{9D8B030D-6E8A-4147-A177-3AD203B41FA5}">
                      <a16:colId xmlns:a16="http://schemas.microsoft.com/office/drawing/2014/main" val="20001"/>
                    </a:ext>
                  </a:extLst>
                </a:gridCol>
                <a:gridCol w="2279821">
                  <a:extLst>
                    <a:ext uri="{9D8B030D-6E8A-4147-A177-3AD203B41FA5}">
                      <a16:colId xmlns:a16="http://schemas.microsoft.com/office/drawing/2014/main" val="20002"/>
                    </a:ext>
                  </a:extLst>
                </a:gridCol>
                <a:gridCol w="3025146">
                  <a:extLst>
                    <a:ext uri="{9D8B030D-6E8A-4147-A177-3AD203B41FA5}">
                      <a16:colId xmlns:a16="http://schemas.microsoft.com/office/drawing/2014/main" val="20003"/>
                    </a:ext>
                  </a:extLst>
                </a:gridCol>
                <a:gridCol w="767247">
                  <a:extLst>
                    <a:ext uri="{9D8B030D-6E8A-4147-A177-3AD203B41FA5}">
                      <a16:colId xmlns:a16="http://schemas.microsoft.com/office/drawing/2014/main" val="20004"/>
                    </a:ext>
                  </a:extLst>
                </a:gridCol>
                <a:gridCol w="2257900">
                  <a:extLst>
                    <a:ext uri="{9D8B030D-6E8A-4147-A177-3AD203B41FA5}">
                      <a16:colId xmlns:a16="http://schemas.microsoft.com/office/drawing/2014/main" val="20005"/>
                    </a:ext>
                  </a:extLst>
                </a:gridCol>
                <a:gridCol w="1205675">
                  <a:extLst>
                    <a:ext uri="{9D8B030D-6E8A-4147-A177-3AD203B41FA5}">
                      <a16:colId xmlns:a16="http://schemas.microsoft.com/office/drawing/2014/main" val="20006"/>
                    </a:ext>
                  </a:extLst>
                </a:gridCol>
                <a:gridCol w="1167311">
                  <a:extLst>
                    <a:ext uri="{9D8B030D-6E8A-4147-A177-3AD203B41FA5}">
                      <a16:colId xmlns:a16="http://schemas.microsoft.com/office/drawing/2014/main" val="20007"/>
                    </a:ext>
                  </a:extLst>
                </a:gridCol>
                <a:gridCol w="1293359">
                  <a:extLst>
                    <a:ext uri="{9D8B030D-6E8A-4147-A177-3AD203B41FA5}">
                      <a16:colId xmlns:a16="http://schemas.microsoft.com/office/drawing/2014/main" val="20008"/>
                    </a:ext>
                  </a:extLst>
                </a:gridCol>
              </a:tblGrid>
              <a:tr h="386235">
                <a:tc>
                  <a:txBody>
                    <a:bodyPr/>
                    <a:lstStyle/>
                    <a:p>
                      <a:pPr algn="ctr" fontAlgn="ctr"/>
                      <a:r>
                        <a:rPr lang="en-US" sz="1100" b="1" i="0" u="none" strike="noStrike" dirty="0">
                          <a:solidFill>
                            <a:schemeClr val="bg1"/>
                          </a:solidFill>
                          <a:latin typeface="Arial" pitchFamily="34" charset="0"/>
                          <a:cs typeface="Arial" pitchFamily="34" charset="0"/>
                        </a:rPr>
                        <a:t>Sl. No.</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Type of Service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Client</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Name of project</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0" i="0" u="none" strike="noStrike">
                          <a:solidFill>
                            <a:schemeClr val="bg1"/>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 Length of </a:t>
                      </a:r>
                      <a:br>
                        <a:rPr lang="en-US" sz="1100" b="1" i="0" u="none" strike="noStrike">
                          <a:solidFill>
                            <a:schemeClr val="bg1"/>
                          </a:solidFill>
                          <a:latin typeface="Arial" pitchFamily="34" charset="0"/>
                          <a:cs typeface="Arial" pitchFamily="34" charset="0"/>
                        </a:rPr>
                      </a:br>
                      <a:r>
                        <a:rPr lang="en-US" sz="1100" b="1" i="0" u="none" strike="noStrike">
                          <a:solidFill>
                            <a:schemeClr val="bg1"/>
                          </a:solidFill>
                          <a:latin typeface="Arial" pitchFamily="34" charset="0"/>
                          <a:cs typeface="Arial" pitchFamily="34" charset="0"/>
                        </a:rPr>
                        <a:t>Road (Kms)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No. of</a:t>
                      </a:r>
                      <a:br>
                        <a:rPr lang="en-US" sz="1100" b="1" i="0" u="none" strike="noStrike">
                          <a:solidFill>
                            <a:schemeClr val="bg1"/>
                          </a:solidFill>
                          <a:latin typeface="Arial" pitchFamily="34" charset="0"/>
                          <a:cs typeface="Arial" pitchFamily="34" charset="0"/>
                        </a:rPr>
                      </a:br>
                      <a:r>
                        <a:rPr lang="en-US" sz="1100" b="1" i="0" u="none" strike="noStrike">
                          <a:solidFill>
                            <a:schemeClr val="bg1"/>
                          </a:solidFill>
                          <a:latin typeface="Arial" pitchFamily="34" charset="0"/>
                          <a:cs typeface="Arial" pitchFamily="34" charset="0"/>
                        </a:rPr>
                        <a:t> lanes</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a:solidFill>
                            <a:schemeClr val="bg1"/>
                          </a:solidFill>
                          <a:latin typeface="Arial" pitchFamily="34" charset="0"/>
                          <a:cs typeface="Arial" pitchFamily="34" charset="0"/>
                        </a:rPr>
                        <a:t>Sole / </a:t>
                      </a:r>
                      <a:br>
                        <a:rPr lang="en-US" sz="1100" b="1" i="0" u="none" strike="noStrike">
                          <a:solidFill>
                            <a:schemeClr val="bg1"/>
                          </a:solidFill>
                          <a:latin typeface="Arial" pitchFamily="34" charset="0"/>
                          <a:cs typeface="Arial" pitchFamily="34" charset="0"/>
                        </a:rPr>
                      </a:br>
                      <a:r>
                        <a:rPr lang="en-US" sz="1100" b="1" i="0" u="none" strike="noStrike">
                          <a:solidFill>
                            <a:schemeClr val="bg1"/>
                          </a:solidFill>
                          <a:latin typeface="Arial" pitchFamily="34" charset="0"/>
                          <a:cs typeface="Arial" pitchFamily="34" charset="0"/>
                        </a:rPr>
                        <a:t>JV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a:txBody>
                    <a:bodyPr/>
                    <a:lstStyle/>
                    <a:p>
                      <a:pPr algn="ctr" fontAlgn="ctr"/>
                      <a:r>
                        <a:rPr lang="en-US" sz="1100" b="1" i="0" u="none" strike="noStrike" dirty="0">
                          <a:solidFill>
                            <a:schemeClr val="bg1"/>
                          </a:solidFill>
                          <a:latin typeface="Arial" pitchFamily="34" charset="0"/>
                          <a:cs typeface="Arial" pitchFamily="34" charset="0"/>
                        </a:rPr>
                        <a:t>Road </a:t>
                      </a:r>
                      <a:br>
                        <a:rPr lang="en-US" sz="1100" b="1" i="0" u="none" strike="noStrike" dirty="0">
                          <a:solidFill>
                            <a:schemeClr val="bg1"/>
                          </a:solidFill>
                          <a:latin typeface="Arial" pitchFamily="34" charset="0"/>
                          <a:cs typeface="Arial" pitchFamily="34" charset="0"/>
                        </a:rPr>
                      </a:br>
                      <a:r>
                        <a:rPr lang="en-US" sz="1100" b="1" i="0" u="none" strike="noStrike" dirty="0">
                          <a:solidFill>
                            <a:schemeClr val="bg1"/>
                          </a:solidFill>
                          <a:latin typeface="Arial" pitchFamily="34" charset="0"/>
                          <a:cs typeface="Arial" pitchFamily="34" charset="0"/>
                        </a:rPr>
                        <a:t>length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extLst>
                  <a:ext uri="{0D108BD9-81ED-4DB2-BD59-A6C34878D82A}">
                    <a16:rowId xmlns:a16="http://schemas.microsoft.com/office/drawing/2014/main" val="10000"/>
                  </a:ext>
                </a:extLst>
              </a:tr>
              <a:tr h="197503">
                <a:tc gridSpan="9">
                  <a:txBody>
                    <a:bodyPr/>
                    <a:lstStyle/>
                    <a:p>
                      <a:pPr algn="r" fontAlgn="ctr"/>
                      <a:r>
                        <a:rPr lang="en-US" sz="1100" b="1" i="0" u="none" strike="noStrike" dirty="0">
                          <a:solidFill>
                            <a:schemeClr val="bg1"/>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61323">
                <a:tc gridSpan="9">
                  <a:txBody>
                    <a:bodyPr/>
                    <a:lstStyle/>
                    <a:p>
                      <a:pPr algn="ctr" fontAlgn="ctr"/>
                      <a:r>
                        <a:rPr lang="en-US" sz="1100" b="1" i="0" u="none" strike="noStrike" dirty="0">
                          <a:solidFill>
                            <a:schemeClr val="bg1"/>
                          </a:solidFill>
                          <a:latin typeface="Arial" pitchFamily="34" charset="0"/>
                          <a:cs typeface="Arial" pitchFamily="34" charset="0"/>
                        </a:rPr>
                        <a:t>DETAILED PROJECT REPORT/FEASIBILITY STUDY AND DESIGN REPORT</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708627">
                <a:tc>
                  <a:txBody>
                    <a:bodyPr/>
                    <a:lstStyle/>
                    <a:p>
                      <a:pPr algn="ctr" fontAlgn="ctr"/>
                      <a:r>
                        <a:rPr lang="en-US" sz="1100" b="0" i="0" u="none" strike="noStrike" dirty="0">
                          <a:solidFill>
                            <a:srgbClr val="000000"/>
                          </a:solidFill>
                          <a:latin typeface="Arial" pitchFamily="34" charset="0"/>
                          <a:cs typeface="Arial" pitchFamily="34" charset="0"/>
                        </a:rPr>
                        <a:t>1</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FS &amp; DPR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dirty="0">
                          <a:solidFill>
                            <a:srgbClr val="000000"/>
                          </a:solidFill>
                          <a:latin typeface="Arial" pitchFamily="34" charset="0"/>
                          <a:cs typeface="Arial" pitchFamily="34" charset="0"/>
                        </a:rPr>
                        <a:t>National Highways Authority of India</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100" b="0" i="0" u="none" strike="noStrike" dirty="0">
                          <a:solidFill>
                            <a:srgbClr val="000000"/>
                          </a:solidFill>
                          <a:latin typeface="Arial" pitchFamily="34" charset="0"/>
                          <a:cs typeface="Arial" pitchFamily="34" charset="0"/>
                        </a:rPr>
                        <a:t>Consultancy services for preparation of Feasibility-cum- Preliminary Design Report for rehabilitation &amp; upgrading of existing 2-lane road to 4/6 </a:t>
                      </a:r>
                      <a:r>
                        <a:rPr lang="en-US" sz="1100" b="0" i="0" u="none" strike="noStrike" dirty="0" err="1">
                          <a:solidFill>
                            <a:srgbClr val="000000"/>
                          </a:solidFill>
                          <a:latin typeface="Arial" pitchFamily="34" charset="0"/>
                          <a:cs typeface="Arial" pitchFamily="34" charset="0"/>
                        </a:rPr>
                        <a:t>laning</a:t>
                      </a:r>
                      <a:r>
                        <a:rPr lang="en-US" sz="1100" b="0" i="0" u="none" strike="noStrike" dirty="0">
                          <a:solidFill>
                            <a:srgbClr val="000000"/>
                          </a:solidFill>
                          <a:latin typeface="Arial" pitchFamily="34" charset="0"/>
                          <a:cs typeface="Arial" pitchFamily="34" charset="0"/>
                        </a:rPr>
                        <a:t> of Ludhiana - </a:t>
                      </a:r>
                      <a:r>
                        <a:rPr lang="en-US" sz="1100" b="0" i="0" u="none" strike="noStrike" dirty="0" err="1">
                          <a:solidFill>
                            <a:srgbClr val="000000"/>
                          </a:solidFill>
                          <a:latin typeface="Arial" pitchFamily="34" charset="0"/>
                          <a:cs typeface="Arial" pitchFamily="34" charset="0"/>
                        </a:rPr>
                        <a:t>Talwandi</a:t>
                      </a:r>
                      <a:r>
                        <a:rPr lang="en-US" sz="1100" b="0" i="0" u="none" strike="noStrike" dirty="0">
                          <a:solidFill>
                            <a:srgbClr val="000000"/>
                          </a:solidFill>
                          <a:latin typeface="Arial" pitchFamily="34" charset="0"/>
                          <a:cs typeface="Arial" pitchFamily="34" charset="0"/>
                        </a:rPr>
                        <a:t> Section of NH-95 - NHAI/DBFO-II</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dirty="0">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74.00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3"/>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100" b="0" i="0" u="none" strike="noStrike">
                          <a:solidFill>
                            <a:srgbClr val="000000"/>
                          </a:solidFill>
                          <a:latin typeface="Arial" pitchFamily="34" charset="0"/>
                          <a:cs typeface="Arial" pitchFamily="34" charset="0"/>
                        </a:rPr>
                        <a:t>From Km. 86.00 to 170.00</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84.00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74.00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628674">
                <a:tc>
                  <a:txBody>
                    <a:bodyPr/>
                    <a:lstStyle/>
                    <a:p>
                      <a:pPr algn="ctr" fontAlgn="ctr"/>
                      <a:r>
                        <a:rPr lang="en-US" sz="1100" b="0" i="0" u="none" strike="noStrike" dirty="0">
                          <a:solidFill>
                            <a:srgbClr val="000000"/>
                          </a:solidFill>
                          <a:latin typeface="Arial" pitchFamily="34" charset="0"/>
                          <a:cs typeface="Arial" pitchFamily="34" charset="0"/>
                        </a:rPr>
                        <a:t>2</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200" b="0" i="0" u="none" strike="noStrike" dirty="0">
                          <a:solidFill>
                            <a:srgbClr val="000000"/>
                          </a:solidFill>
                          <a:latin typeface="Arial" pitchFamily="34" charset="0"/>
                          <a:cs typeface="Arial" pitchFamily="34" charset="0"/>
                        </a:rPr>
                        <a:t>DPR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Andhra Pradesh Road Development Corporation, CE(R&amp;B), CRN &amp; MD, Hyderabad</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gridSpan="3">
                  <a:txBody>
                    <a:bodyPr/>
                    <a:lstStyle/>
                    <a:p>
                      <a:pPr algn="l" fontAlgn="ctr"/>
                      <a:r>
                        <a:rPr lang="en-US" sz="1100" b="0" i="0" u="none" strike="noStrike" dirty="0">
                          <a:solidFill>
                            <a:srgbClr val="000000"/>
                          </a:solidFill>
                          <a:latin typeface="Arial" pitchFamily="34" charset="0"/>
                          <a:cs typeface="Arial" pitchFamily="34" charset="0"/>
                        </a:rPr>
                        <a:t>Consultancy services for preparation of Detailed Project Report for </a:t>
                      </a:r>
                      <a:r>
                        <a:rPr lang="en-US" sz="1100" b="0" i="0" u="none" strike="noStrike" dirty="0" err="1">
                          <a:solidFill>
                            <a:srgbClr val="000000"/>
                          </a:solidFill>
                          <a:latin typeface="Arial" pitchFamily="34" charset="0"/>
                          <a:cs typeface="Arial" pitchFamily="34" charset="0"/>
                        </a:rPr>
                        <a:t>upgradation</a:t>
                      </a:r>
                      <a:r>
                        <a:rPr lang="en-US" sz="1100" b="0" i="0" u="none" strike="noStrike" dirty="0">
                          <a:solidFill>
                            <a:srgbClr val="000000"/>
                          </a:solidFill>
                          <a:latin typeface="Arial" pitchFamily="34" charset="0"/>
                          <a:cs typeface="Arial" pitchFamily="34" charset="0"/>
                        </a:rPr>
                        <a:t> of </a:t>
                      </a:r>
                      <a:r>
                        <a:rPr lang="en-US" sz="1100" b="0" i="0" u="none" strike="noStrike" dirty="0" err="1">
                          <a:solidFill>
                            <a:srgbClr val="000000"/>
                          </a:solidFill>
                          <a:latin typeface="Arial" pitchFamily="34" charset="0"/>
                          <a:cs typeface="Arial" pitchFamily="34" charset="0"/>
                        </a:rPr>
                        <a:t>Anakapalli</a:t>
                      </a:r>
                      <a:r>
                        <a:rPr lang="en-US" sz="1100" b="0" i="0" u="none" strike="noStrike" dirty="0">
                          <a:solidFill>
                            <a:srgbClr val="000000"/>
                          </a:solidFill>
                          <a:latin typeface="Arial" pitchFamily="34" charset="0"/>
                          <a:cs typeface="Arial" pitchFamily="34" charset="0"/>
                        </a:rPr>
                        <a:t> - </a:t>
                      </a:r>
                      <a:r>
                        <a:rPr lang="en-US" sz="1100" b="0" i="0" u="none" strike="noStrike" dirty="0" err="1">
                          <a:solidFill>
                            <a:srgbClr val="000000"/>
                          </a:solidFill>
                          <a:latin typeface="Arial" pitchFamily="34" charset="0"/>
                          <a:cs typeface="Arial" pitchFamily="34" charset="0"/>
                        </a:rPr>
                        <a:t>Anandapuram</a:t>
                      </a:r>
                      <a:r>
                        <a:rPr lang="en-US" sz="1100" b="0" i="0" u="none" strike="noStrike" dirty="0">
                          <a:solidFill>
                            <a:srgbClr val="000000"/>
                          </a:solidFill>
                          <a:latin typeface="Arial" pitchFamily="34" charset="0"/>
                          <a:cs typeface="Arial" pitchFamily="34" charset="0"/>
                        </a:rPr>
                        <a:t> (SH-38) via </a:t>
                      </a:r>
                      <a:r>
                        <a:rPr lang="en-US" sz="1100" b="0" i="0" u="none" strike="noStrike" dirty="0" err="1">
                          <a:solidFill>
                            <a:srgbClr val="000000"/>
                          </a:solidFill>
                          <a:latin typeface="Arial" pitchFamily="34" charset="0"/>
                          <a:cs typeface="Arial" pitchFamily="34" charset="0"/>
                        </a:rPr>
                        <a:t>Sabbavaram</a:t>
                      </a:r>
                      <a:r>
                        <a:rPr lang="en-US" sz="1100" b="0" i="0" u="none" strike="noStrike" dirty="0">
                          <a:solidFill>
                            <a:srgbClr val="000000"/>
                          </a:solidFill>
                          <a:latin typeface="Arial" pitchFamily="34" charset="0"/>
                          <a:cs typeface="Arial" pitchFamily="34" charset="0"/>
                        </a:rPr>
                        <a:t> to four lane road under BOT scheme.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dirty="0">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48.00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10005"/>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just" fontAlgn="ctr"/>
                      <a:r>
                        <a:rPr lang="en-US" sz="1100" b="0" i="0" u="none" strike="noStrike">
                          <a:solidFill>
                            <a:srgbClr val="000000"/>
                          </a:solidFill>
                          <a:latin typeface="Arial" pitchFamily="34" charset="0"/>
                          <a:cs typeface="Arial" pitchFamily="34" charset="0"/>
                        </a:rPr>
                        <a:t>Anakapalli - Anandapuram</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48.00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48.00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6"/>
                  </a:ext>
                </a:extLst>
              </a:tr>
              <a:tr h="628674">
                <a:tc>
                  <a:txBody>
                    <a:bodyPr/>
                    <a:lstStyle/>
                    <a:p>
                      <a:pPr algn="ctr" fontAlgn="ctr"/>
                      <a:r>
                        <a:rPr lang="en-US" sz="1100" b="0" i="0" u="none" strike="noStrike" dirty="0">
                          <a:solidFill>
                            <a:srgbClr val="000000"/>
                          </a:solidFill>
                          <a:latin typeface="Arial" pitchFamily="34" charset="0"/>
                          <a:cs typeface="Arial" pitchFamily="34" charset="0"/>
                        </a:rPr>
                        <a:t>3</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FS &amp; DPR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Andhra Pradesh Road Development Corporation, CE(R&amp;B), CRN &amp; MD, Hyderabad</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100" b="0" i="0" u="none" strike="noStrike" dirty="0">
                          <a:solidFill>
                            <a:srgbClr val="000000"/>
                          </a:solidFill>
                          <a:latin typeface="Arial" pitchFamily="34" charset="0"/>
                          <a:cs typeface="Arial" pitchFamily="34" charset="0"/>
                        </a:rPr>
                        <a:t>Consultancy services for conducting Detailed Feasibility Study and preparation of DFR for </a:t>
                      </a:r>
                      <a:r>
                        <a:rPr lang="en-US" sz="1100" b="0" i="0" u="none" strike="noStrike" dirty="0" err="1">
                          <a:solidFill>
                            <a:srgbClr val="000000"/>
                          </a:solidFill>
                          <a:latin typeface="Arial" pitchFamily="34" charset="0"/>
                          <a:cs typeface="Arial" pitchFamily="34" charset="0"/>
                        </a:rPr>
                        <a:t>upgradation</a:t>
                      </a:r>
                      <a:r>
                        <a:rPr lang="en-US" sz="1100" b="0" i="0" u="none" strike="noStrike" dirty="0">
                          <a:solidFill>
                            <a:srgbClr val="000000"/>
                          </a:solidFill>
                          <a:latin typeface="Arial" pitchFamily="34" charset="0"/>
                          <a:cs typeface="Arial" pitchFamily="34" charset="0"/>
                        </a:rPr>
                        <a:t> of </a:t>
                      </a:r>
                      <a:r>
                        <a:rPr lang="en-US" sz="1100" b="0" i="0" u="none" strike="noStrike" dirty="0" err="1">
                          <a:solidFill>
                            <a:srgbClr val="000000"/>
                          </a:solidFill>
                          <a:latin typeface="Arial" pitchFamily="34" charset="0"/>
                          <a:cs typeface="Arial" pitchFamily="34" charset="0"/>
                        </a:rPr>
                        <a:t>Kadapa</a:t>
                      </a:r>
                      <a:r>
                        <a:rPr lang="en-US" sz="1100" b="0" i="0" u="none" strike="noStrike" dirty="0">
                          <a:solidFill>
                            <a:srgbClr val="000000"/>
                          </a:solidFill>
                          <a:latin typeface="Arial" pitchFamily="34" charset="0"/>
                          <a:cs typeface="Arial" pitchFamily="34" charset="0"/>
                        </a:rPr>
                        <a:t> - </a:t>
                      </a:r>
                      <a:r>
                        <a:rPr lang="en-US" sz="1100" b="0" i="0" u="none" strike="noStrike" dirty="0" err="1">
                          <a:solidFill>
                            <a:srgbClr val="000000"/>
                          </a:solidFill>
                          <a:latin typeface="Arial" pitchFamily="34" charset="0"/>
                          <a:cs typeface="Arial" pitchFamily="34" charset="0"/>
                        </a:rPr>
                        <a:t>Tadipatri</a:t>
                      </a:r>
                      <a:r>
                        <a:rPr lang="en-US" sz="1100" b="0" i="0" u="none" strike="noStrike" dirty="0">
                          <a:solidFill>
                            <a:srgbClr val="000000"/>
                          </a:solidFill>
                          <a:latin typeface="Arial" pitchFamily="34" charset="0"/>
                          <a:cs typeface="Arial" pitchFamily="34" charset="0"/>
                        </a:rPr>
                        <a:t> road to four lane road under BOT scheme.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84.60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7"/>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100" b="0" i="0" u="none" strike="noStrike">
                          <a:solidFill>
                            <a:srgbClr val="000000"/>
                          </a:solidFill>
                          <a:latin typeface="Arial" pitchFamily="34" charset="0"/>
                          <a:cs typeface="Arial" pitchFamily="34" charset="0"/>
                        </a:rPr>
                        <a:t>Kadapa - Tadipatri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84.60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84.60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r h="628674">
                <a:tc>
                  <a:txBody>
                    <a:bodyPr/>
                    <a:lstStyle/>
                    <a:p>
                      <a:pPr algn="ctr" fontAlgn="ctr"/>
                      <a:r>
                        <a:rPr lang="en-US" sz="1100" b="0" i="0" u="none" strike="noStrike" dirty="0">
                          <a:solidFill>
                            <a:srgbClr val="000000"/>
                          </a:solidFill>
                          <a:latin typeface="Arial" pitchFamily="34" charset="0"/>
                          <a:cs typeface="Arial" pitchFamily="34" charset="0"/>
                        </a:rPr>
                        <a:t>4</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200" b="0" i="0" u="none" strike="noStrike" dirty="0">
                          <a:solidFill>
                            <a:srgbClr val="000000"/>
                          </a:solidFill>
                          <a:latin typeface="Arial" pitchFamily="34" charset="0"/>
                          <a:cs typeface="Arial" pitchFamily="34" charset="0"/>
                        </a:rPr>
                        <a:t>DPR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Andhra Pradesh Road Development Corporation, CE(R&amp;B), CRN &amp; MD, Hyderabad</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gridSpan="3">
                  <a:txBody>
                    <a:bodyPr/>
                    <a:lstStyle/>
                    <a:p>
                      <a:pPr algn="l" fontAlgn="ctr"/>
                      <a:r>
                        <a:rPr lang="en-US" sz="1100" b="0" i="0" u="none" strike="noStrike" dirty="0">
                          <a:solidFill>
                            <a:srgbClr val="000000"/>
                          </a:solidFill>
                          <a:latin typeface="Arial" pitchFamily="34" charset="0"/>
                          <a:cs typeface="Arial" pitchFamily="34" charset="0"/>
                        </a:rPr>
                        <a:t>Consultancy services for preparation of DFR for </a:t>
                      </a:r>
                      <a:r>
                        <a:rPr lang="en-US" sz="1100" b="0" i="0" u="none" strike="noStrike" dirty="0" err="1">
                          <a:solidFill>
                            <a:srgbClr val="000000"/>
                          </a:solidFill>
                          <a:latin typeface="Arial" pitchFamily="34" charset="0"/>
                          <a:cs typeface="Arial" pitchFamily="34" charset="0"/>
                        </a:rPr>
                        <a:t>upgradation</a:t>
                      </a:r>
                      <a:r>
                        <a:rPr lang="en-US" sz="1100" b="0" i="0" u="none" strike="noStrike" dirty="0">
                          <a:solidFill>
                            <a:srgbClr val="000000"/>
                          </a:solidFill>
                          <a:latin typeface="Arial" pitchFamily="34" charset="0"/>
                          <a:cs typeface="Arial" pitchFamily="34" charset="0"/>
                        </a:rPr>
                        <a:t> of </a:t>
                      </a:r>
                      <a:r>
                        <a:rPr lang="en-US" sz="1100" b="0" i="0" u="none" strike="noStrike" dirty="0" err="1">
                          <a:solidFill>
                            <a:srgbClr val="000000"/>
                          </a:solidFill>
                          <a:latin typeface="Arial" pitchFamily="34" charset="0"/>
                          <a:cs typeface="Arial" pitchFamily="34" charset="0"/>
                        </a:rPr>
                        <a:t>Gondagalonu-Deverapalli-Kovur</a:t>
                      </a:r>
                      <a:r>
                        <a:rPr lang="en-US" sz="1100" b="0" i="0" u="none" strike="noStrike" dirty="0">
                          <a:solidFill>
                            <a:srgbClr val="000000"/>
                          </a:solidFill>
                          <a:latin typeface="Arial" pitchFamily="34" charset="0"/>
                          <a:cs typeface="Arial" pitchFamily="34" charset="0"/>
                        </a:rPr>
                        <a:t> road to four lane road under BOT scheme.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dirty="0">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68.00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10009"/>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just" fontAlgn="ctr"/>
                      <a:r>
                        <a:rPr lang="en-US" sz="1100" b="0" i="0" u="none" strike="noStrike">
                          <a:solidFill>
                            <a:srgbClr val="000000"/>
                          </a:solidFill>
                          <a:latin typeface="Arial" pitchFamily="34" charset="0"/>
                          <a:cs typeface="Arial" pitchFamily="34" charset="0"/>
                        </a:rPr>
                        <a:t>Gondagalonu-Deverapalli-Kovur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68.00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68.00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10"/>
                  </a:ext>
                </a:extLst>
              </a:tr>
              <a:tr h="628674">
                <a:tc>
                  <a:txBody>
                    <a:bodyPr/>
                    <a:lstStyle/>
                    <a:p>
                      <a:pPr algn="ctr" fontAlgn="ctr"/>
                      <a:r>
                        <a:rPr lang="en-US" sz="1100" b="0" i="0" u="none" strike="noStrike" dirty="0">
                          <a:solidFill>
                            <a:srgbClr val="000000"/>
                          </a:solidFill>
                          <a:latin typeface="Arial" pitchFamily="34" charset="0"/>
                          <a:cs typeface="Arial" pitchFamily="34" charset="0"/>
                        </a:rPr>
                        <a:t>5</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Design &amp; Supervision</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Rajasthan Urban Sector Development Investment Program (RUIDP), Govt. of Rajasthan</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100" b="0" i="0" u="none" strike="noStrike">
                          <a:solidFill>
                            <a:srgbClr val="000000"/>
                          </a:solidFill>
                          <a:latin typeface="Arial" pitchFamily="34" charset="0"/>
                          <a:cs typeface="Arial" pitchFamily="34" charset="0"/>
                        </a:rPr>
                        <a:t>Design &amp; Supervision Consultants for under Rajasthan Urban Infrastructure Development Project (RUIDP) ADB funded project</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a:solidFill>
                            <a:srgbClr val="000000"/>
                          </a:solidFill>
                          <a:latin typeface="Arial" pitchFamily="34" charset="0"/>
                          <a:cs typeface="Arial" pitchFamily="34" charset="0"/>
                        </a:rPr>
                        <a:t>2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23.80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1"/>
                  </a:ext>
                </a:extLst>
              </a:tr>
              <a:tr h="259207">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1" i="0" u="sng" strike="noStrike">
                          <a:solidFill>
                            <a:srgbClr val="000000"/>
                          </a:solidFill>
                          <a:latin typeface="Arial" pitchFamily="34" charset="0"/>
                          <a:cs typeface="Arial" pitchFamily="34" charset="0"/>
                        </a:rPr>
                        <a:t>Length of Road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2"/>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0" i="0" u="none" strike="noStrike">
                          <a:solidFill>
                            <a:srgbClr val="000000"/>
                          </a:solidFill>
                          <a:latin typeface="Arial" pitchFamily="34" charset="0"/>
                          <a:cs typeface="Arial" pitchFamily="34" charset="0"/>
                        </a:rPr>
                        <a:t>Bharatpur Town</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8.80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8.80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3"/>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0" i="0" u="none" strike="noStrike">
                          <a:solidFill>
                            <a:srgbClr val="000000"/>
                          </a:solidFill>
                          <a:latin typeface="Arial" pitchFamily="34" charset="0"/>
                          <a:cs typeface="Arial" pitchFamily="34" charset="0"/>
                        </a:rPr>
                        <a:t>Dholapur Town</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15.00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2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15.00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259207">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1" i="0" u="none" strike="noStrike">
                          <a:solidFill>
                            <a:srgbClr val="000000"/>
                          </a:solidFill>
                          <a:latin typeface="Arial" pitchFamily="34" charset="0"/>
                          <a:cs typeface="Arial" pitchFamily="34" charset="0"/>
                        </a:rPr>
                        <a:t>Total Road Length</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latin typeface="Arial" pitchFamily="34" charset="0"/>
                          <a:cs typeface="Arial" pitchFamily="34" charset="0"/>
                        </a:rPr>
                        <a:t>                                  23.80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5"/>
                  </a:ext>
                </a:extLst>
              </a:tr>
              <a:tr h="259207">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1" i="0" u="sng" strike="noStrike">
                          <a:solidFill>
                            <a:srgbClr val="000000"/>
                          </a:solidFill>
                          <a:latin typeface="Arial" pitchFamily="34" charset="0"/>
                          <a:cs typeface="Arial" pitchFamily="34" charset="0"/>
                        </a:rPr>
                        <a:t>Length of Bridge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6"/>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0" i="0" u="none" strike="noStrike">
                          <a:solidFill>
                            <a:srgbClr val="000000"/>
                          </a:solidFill>
                          <a:latin typeface="Arial" pitchFamily="34" charset="0"/>
                          <a:cs typeface="Arial" pitchFamily="34" charset="0"/>
                        </a:rPr>
                        <a:t>ROB @ Itarana, Alwar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0.85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2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0.85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7"/>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0" i="0" u="none" strike="noStrike">
                          <a:solidFill>
                            <a:srgbClr val="000000"/>
                          </a:solidFill>
                          <a:latin typeface="Arial" pitchFamily="34" charset="0"/>
                          <a:cs typeface="Arial" pitchFamily="34" charset="0"/>
                        </a:rPr>
                        <a:t>ROB @ Jai Marg, Bharatpur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0.74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2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0.74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8"/>
                  </a:ext>
                </a:extLst>
              </a:tr>
              <a:tr h="214660">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100" b="0" i="0" u="none" strike="noStrike">
                          <a:solidFill>
                            <a:srgbClr val="000000"/>
                          </a:solidFill>
                          <a:latin typeface="Arial" pitchFamily="34" charset="0"/>
                          <a:cs typeface="Arial" pitchFamily="34" charset="0"/>
                        </a:rPr>
                        <a:t>ROB @ Kherda, Sawai Madhopur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0.94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2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0.94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9"/>
                  </a:ext>
                </a:extLst>
              </a:tr>
              <a:tr h="259207">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2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100" b="1" i="0" u="none" strike="noStrike">
                          <a:solidFill>
                            <a:srgbClr val="000000"/>
                          </a:solidFill>
                          <a:latin typeface="Arial" pitchFamily="34" charset="0"/>
                          <a:cs typeface="Arial" pitchFamily="34" charset="0"/>
                        </a:rPr>
                        <a:t>Total Bridge Length</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a:solidFill>
                            <a:srgbClr val="000000"/>
                          </a:solidFill>
                          <a:latin typeface="Arial" pitchFamily="34" charset="0"/>
                          <a:cs typeface="Arial" pitchFamily="34" charset="0"/>
                        </a:rPr>
                        <a:t>                                    2.53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20"/>
                  </a:ext>
                </a:extLst>
              </a:tr>
              <a:tr h="515189">
                <a:tc>
                  <a:txBody>
                    <a:bodyPr/>
                    <a:lstStyle/>
                    <a:p>
                      <a:pPr algn="ctr" fontAlgn="ctr"/>
                      <a:r>
                        <a:rPr lang="en-US" sz="1100" b="0" i="0" u="none" strike="noStrike" dirty="0">
                          <a:solidFill>
                            <a:srgbClr val="000000"/>
                          </a:solidFill>
                          <a:latin typeface="Arial" pitchFamily="34" charset="0"/>
                          <a:cs typeface="Arial" pitchFamily="34" charset="0"/>
                        </a:rPr>
                        <a:t>6</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200" b="0" i="0" u="none" strike="noStrike" dirty="0">
                          <a:solidFill>
                            <a:srgbClr val="000000"/>
                          </a:solidFill>
                          <a:latin typeface="Arial" pitchFamily="34" charset="0"/>
                          <a:cs typeface="Arial" pitchFamily="34" charset="0"/>
                        </a:rPr>
                        <a:t>DPR</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National Highways Authority of India</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gridSpan="3">
                  <a:txBody>
                    <a:bodyPr/>
                    <a:lstStyle/>
                    <a:p>
                      <a:pPr algn="l" fontAlgn="ctr"/>
                      <a:r>
                        <a:rPr lang="en-US" sz="1100" b="0" i="0" u="none" strike="noStrike" dirty="0">
                          <a:solidFill>
                            <a:srgbClr val="000000"/>
                          </a:solidFill>
                          <a:latin typeface="Arial" pitchFamily="34" charset="0"/>
                          <a:cs typeface="Arial" pitchFamily="34" charset="0"/>
                        </a:rPr>
                        <a:t>Consultancy services for preparation of Detailed Project Report for </a:t>
                      </a:r>
                      <a:r>
                        <a:rPr lang="en-US" sz="1100" b="0" i="0" u="none" strike="noStrike" dirty="0" err="1">
                          <a:solidFill>
                            <a:srgbClr val="000000"/>
                          </a:solidFill>
                          <a:latin typeface="Arial" pitchFamily="34" charset="0"/>
                          <a:cs typeface="Arial" pitchFamily="34" charset="0"/>
                        </a:rPr>
                        <a:t>Birmitrapur</a:t>
                      </a:r>
                      <a:r>
                        <a:rPr lang="en-US" sz="1100" b="0" i="0" u="none" strike="noStrike" dirty="0">
                          <a:solidFill>
                            <a:srgbClr val="000000"/>
                          </a:solidFill>
                          <a:latin typeface="Arial" pitchFamily="34" charset="0"/>
                          <a:cs typeface="Arial" pitchFamily="34" charset="0"/>
                        </a:rPr>
                        <a:t> - </a:t>
                      </a:r>
                      <a:r>
                        <a:rPr lang="en-US" sz="1100" b="0" i="0" u="none" strike="noStrike" dirty="0" err="1">
                          <a:solidFill>
                            <a:srgbClr val="000000"/>
                          </a:solidFill>
                          <a:latin typeface="Arial" pitchFamily="34" charset="0"/>
                          <a:cs typeface="Arial" pitchFamily="34" charset="0"/>
                        </a:rPr>
                        <a:t>Pallahara</a:t>
                      </a:r>
                      <a:r>
                        <a:rPr lang="en-US" sz="1100" b="0" i="0" u="none" strike="noStrike" dirty="0">
                          <a:solidFill>
                            <a:srgbClr val="000000"/>
                          </a:solidFill>
                          <a:latin typeface="Arial" pitchFamily="34" charset="0"/>
                          <a:cs typeface="Arial" pitchFamily="34" charset="0"/>
                        </a:rPr>
                        <a:t> Section of NH-23 in the state of </a:t>
                      </a:r>
                      <a:r>
                        <a:rPr lang="en-US" sz="1100" b="0" i="0" u="none" strike="noStrike" dirty="0" err="1">
                          <a:solidFill>
                            <a:srgbClr val="000000"/>
                          </a:solidFill>
                          <a:latin typeface="Arial" pitchFamily="34" charset="0"/>
                          <a:cs typeface="Arial" pitchFamily="34" charset="0"/>
                        </a:rPr>
                        <a:t>Odhisa</a:t>
                      </a:r>
                      <a:r>
                        <a:rPr lang="en-US" sz="1100" b="0" i="0" u="none" strike="noStrike" dirty="0">
                          <a:solidFill>
                            <a:srgbClr val="000000"/>
                          </a:solidFill>
                          <a:latin typeface="Arial" pitchFamily="34" charset="0"/>
                          <a:cs typeface="Arial" pitchFamily="34" charset="0"/>
                        </a:rPr>
                        <a:t>.</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100" b="0" i="0" u="none" strike="noStrike" dirty="0">
                          <a:solidFill>
                            <a:srgbClr val="000000"/>
                          </a:solidFill>
                          <a:latin typeface="Arial" pitchFamily="34" charset="0"/>
                          <a:cs typeface="Arial" pitchFamily="34" charset="0"/>
                        </a:rPr>
                        <a:t>4 lane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Sole</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102.40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lumMod val="20000"/>
                        <a:lumOff val="80000"/>
                      </a:schemeClr>
                    </a:solidFill>
                  </a:tcPr>
                </a:tc>
                <a:extLst>
                  <a:ext uri="{0D108BD9-81ED-4DB2-BD59-A6C34878D82A}">
                    <a16:rowId xmlns:a16="http://schemas.microsoft.com/office/drawing/2014/main" val="10021"/>
                  </a:ext>
                </a:extLst>
              </a:tr>
              <a:tr h="197503">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just" fontAlgn="ctr"/>
                      <a:r>
                        <a:rPr lang="en-US" sz="1100" b="0" i="0" u="none" strike="noStrike">
                          <a:solidFill>
                            <a:srgbClr val="000000"/>
                          </a:solidFill>
                          <a:latin typeface="Arial" pitchFamily="34" charset="0"/>
                          <a:cs typeface="Arial" pitchFamily="34" charset="0"/>
                        </a:rPr>
                        <a:t>Birmitrpur-Plhara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128.00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102.40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r" fontAlgn="ctr"/>
                      <a:r>
                        <a:rPr lang="en-US" sz="1100" b="0" i="0" u="none" strike="noStrike" dirty="0">
                          <a:solidFill>
                            <a:srgbClr val="000000"/>
                          </a:solidFill>
                          <a:latin typeface="Arial" pitchFamily="34" charset="0"/>
                          <a:cs typeface="Arial" pitchFamily="34" charset="0"/>
                        </a:rPr>
                        <a:t> </a:t>
                      </a:r>
                    </a:p>
                  </a:txBody>
                  <a:tcPr marL="7790" marR="7790" marT="779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920630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FA3B6555-AE83-4714-B2C2-20FEF5CD6B92}"/>
              </a:ext>
            </a:extLst>
          </p:cNvPr>
          <p:cNvGraphicFramePr>
            <a:graphicFrameLocks noGrp="1"/>
          </p:cNvGraphicFramePr>
          <p:nvPr>
            <p:extLst>
              <p:ext uri="{D42A27DB-BD31-4B8C-83A1-F6EECF244321}">
                <p14:modId xmlns:p14="http://schemas.microsoft.com/office/powerpoint/2010/main" val="606657132"/>
              </p:ext>
            </p:extLst>
          </p:nvPr>
        </p:nvGraphicFramePr>
        <p:xfrm>
          <a:off x="152400" y="914400"/>
          <a:ext cx="14173201" cy="7929741"/>
        </p:xfrm>
        <a:graphic>
          <a:graphicData uri="http://schemas.openxmlformats.org/drawingml/2006/table">
            <a:tbl>
              <a:tblPr/>
              <a:tblGrid>
                <a:gridCol w="40683">
                  <a:extLst>
                    <a:ext uri="{9D8B030D-6E8A-4147-A177-3AD203B41FA5}">
                      <a16:colId xmlns:a16="http://schemas.microsoft.com/office/drawing/2014/main" val="20000"/>
                    </a:ext>
                  </a:extLst>
                </a:gridCol>
                <a:gridCol w="2074455">
                  <a:extLst>
                    <a:ext uri="{9D8B030D-6E8A-4147-A177-3AD203B41FA5}">
                      <a16:colId xmlns:a16="http://schemas.microsoft.com/office/drawing/2014/main" val="20001"/>
                    </a:ext>
                  </a:extLst>
                </a:gridCol>
                <a:gridCol w="2602494">
                  <a:extLst>
                    <a:ext uri="{9D8B030D-6E8A-4147-A177-3AD203B41FA5}">
                      <a16:colId xmlns:a16="http://schemas.microsoft.com/office/drawing/2014/main" val="20002"/>
                    </a:ext>
                  </a:extLst>
                </a:gridCol>
                <a:gridCol w="3469993">
                  <a:extLst>
                    <a:ext uri="{9D8B030D-6E8A-4147-A177-3AD203B41FA5}">
                      <a16:colId xmlns:a16="http://schemas.microsoft.com/office/drawing/2014/main" val="20003"/>
                    </a:ext>
                  </a:extLst>
                </a:gridCol>
                <a:gridCol w="867500">
                  <a:extLst>
                    <a:ext uri="{9D8B030D-6E8A-4147-A177-3AD203B41FA5}">
                      <a16:colId xmlns:a16="http://schemas.microsoft.com/office/drawing/2014/main" val="20004"/>
                    </a:ext>
                  </a:extLst>
                </a:gridCol>
                <a:gridCol w="2583638">
                  <a:extLst>
                    <a:ext uri="{9D8B030D-6E8A-4147-A177-3AD203B41FA5}">
                      <a16:colId xmlns:a16="http://schemas.microsoft.com/office/drawing/2014/main" val="20005"/>
                    </a:ext>
                  </a:extLst>
                </a:gridCol>
                <a:gridCol w="1376684">
                  <a:extLst>
                    <a:ext uri="{9D8B030D-6E8A-4147-A177-3AD203B41FA5}">
                      <a16:colId xmlns:a16="http://schemas.microsoft.com/office/drawing/2014/main" val="20006"/>
                    </a:ext>
                  </a:extLst>
                </a:gridCol>
                <a:gridCol w="1157754">
                  <a:extLst>
                    <a:ext uri="{9D8B030D-6E8A-4147-A177-3AD203B41FA5}">
                      <a16:colId xmlns:a16="http://schemas.microsoft.com/office/drawing/2014/main" val="20007"/>
                    </a:ext>
                  </a:extLst>
                </a:gridCol>
              </a:tblGrid>
              <a:tr h="315636">
                <a:tc gridSpan="8">
                  <a:txBody>
                    <a:bodyPr/>
                    <a:lstStyle/>
                    <a:p>
                      <a:pPr algn="ctr" fontAlgn="ctr"/>
                      <a:r>
                        <a:rPr lang="en-US" sz="1100" b="1" i="0" u="none" strike="noStrike" dirty="0">
                          <a:solidFill>
                            <a:schemeClr val="bg1"/>
                          </a:solidFill>
                          <a:latin typeface="Arial" pitchFamily="34" charset="0"/>
                          <a:cs typeface="Arial" pitchFamily="34" charset="0"/>
                        </a:rPr>
                        <a:t>CONSTRUCTION SUPERIVISION / PMC / INDEPENDENT ENGINEER</a:t>
                      </a:r>
                    </a:p>
                  </a:txBody>
                  <a:tcPr marL="6069" marR="6069" marT="606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87070">
                <a:tc>
                  <a:txBody>
                    <a:bodyPr/>
                    <a:lstStyle/>
                    <a:p>
                      <a:pPr algn="ctr" fontAlgn="ctr"/>
                      <a:r>
                        <a:rPr lang="en-US" sz="1000" b="0" i="0" u="none" strike="noStrike" dirty="0">
                          <a:solidFill>
                            <a:srgbClr val="000000"/>
                          </a:solidFill>
                          <a:latin typeface="Arial" pitchFamily="34" charset="0"/>
                          <a:cs typeface="Arial" pitchFamily="34" charset="0"/>
                        </a:rPr>
                        <a:t>1</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400" b="1" i="0" u="none" strike="noStrike" dirty="0">
                          <a:solidFill>
                            <a:srgbClr val="000000"/>
                          </a:solidFill>
                          <a:latin typeface="Arial" pitchFamily="34" charset="0"/>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dirty="0">
                          <a:solidFill>
                            <a:srgbClr val="000000"/>
                          </a:solidFill>
                          <a:latin typeface="Arial" pitchFamily="34" charset="0"/>
                          <a:cs typeface="Arial" pitchFamily="34" charset="0"/>
                        </a:rPr>
                        <a:t>Executive </a:t>
                      </a:r>
                      <a:r>
                        <a:rPr lang="en-US" sz="1000" b="0" i="0" u="none" strike="noStrike" dirty="0" err="1">
                          <a:solidFill>
                            <a:srgbClr val="000000"/>
                          </a:solidFill>
                          <a:latin typeface="Arial" pitchFamily="34" charset="0"/>
                          <a:cs typeface="Arial" pitchFamily="34" charset="0"/>
                        </a:rPr>
                        <a:t>Engieer</a:t>
                      </a:r>
                      <a:r>
                        <a:rPr lang="en-US" sz="1000" b="0" i="0" u="none" strike="noStrike" dirty="0">
                          <a:solidFill>
                            <a:srgbClr val="000000"/>
                          </a:solidFill>
                          <a:latin typeface="Arial" pitchFamily="34" charset="0"/>
                          <a:cs typeface="Arial" pitchFamily="34" charset="0"/>
                        </a:rPr>
                        <a:t>, NH Division, </a:t>
                      </a:r>
                      <a:r>
                        <a:rPr lang="en-US" sz="1000" b="0" i="0" u="none" strike="noStrike" dirty="0" err="1">
                          <a:solidFill>
                            <a:srgbClr val="000000"/>
                          </a:solidFill>
                          <a:latin typeface="Arial" pitchFamily="34" charset="0"/>
                          <a:cs typeface="Arial" pitchFamily="34" charset="0"/>
                        </a:rPr>
                        <a:t>Kadapa</a:t>
                      </a:r>
                      <a:r>
                        <a:rPr lang="en-US" sz="1000" b="0" i="0" u="none" strike="noStrike" dirty="0">
                          <a:solidFill>
                            <a:srgbClr val="000000"/>
                          </a:solidFill>
                          <a:latin typeface="Arial" pitchFamily="34" charset="0"/>
                          <a:cs typeface="Arial" pitchFamily="34" charset="0"/>
                        </a:rPr>
                        <a:t> </a:t>
                      </a:r>
                      <a:br>
                        <a:rPr lang="en-US" sz="1000" b="0" i="0" u="none" strike="noStrike" dirty="0">
                          <a:solidFill>
                            <a:srgbClr val="000000"/>
                          </a:solidFill>
                          <a:latin typeface="Arial" pitchFamily="34" charset="0"/>
                          <a:cs typeface="Arial" pitchFamily="34" charset="0"/>
                        </a:rPr>
                      </a:br>
                      <a:r>
                        <a:rPr lang="en-US" sz="1000" b="0" i="0" u="none" strike="noStrike" dirty="0">
                          <a:solidFill>
                            <a:srgbClr val="000000"/>
                          </a:solidFill>
                          <a:latin typeface="Arial" pitchFamily="34" charset="0"/>
                          <a:cs typeface="Arial" pitchFamily="34" charset="0"/>
                        </a:rPr>
                        <a:t>[Ministry of Road Transport &amp; Highways (</a:t>
                      </a:r>
                      <a:r>
                        <a:rPr lang="en-US" sz="1000" b="0" i="0" u="none" strike="noStrike" dirty="0" err="1">
                          <a:solidFill>
                            <a:srgbClr val="000000"/>
                          </a:solidFill>
                          <a:latin typeface="Arial" pitchFamily="34" charset="0"/>
                          <a:cs typeface="Arial" pitchFamily="34" charset="0"/>
                        </a:rPr>
                        <a:t>MoRTH</a:t>
                      </a:r>
                      <a:r>
                        <a:rPr lang="en-US" sz="1000" b="0" i="0" u="none" strike="noStrike" dirty="0">
                          <a:solidFill>
                            <a:srgbClr val="000000"/>
                          </a:solidFill>
                          <a:latin typeface="Arial" pitchFamily="34" charset="0"/>
                          <a:cs typeface="Arial" pitchFamily="34" charset="0"/>
                        </a:rPr>
                        <a:t>)]</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just" fontAlgn="ctr"/>
                      <a:r>
                        <a:rPr lang="en-US" sz="1000" b="0" i="0" u="none" strike="noStrike" dirty="0">
                          <a:solidFill>
                            <a:srgbClr val="000000"/>
                          </a:solidFill>
                          <a:latin typeface="Arial" pitchFamily="34" charset="0"/>
                          <a:cs typeface="Arial" pitchFamily="34" charset="0"/>
                        </a:rPr>
                        <a:t>Authority Engineer for Rehabilitation and </a:t>
                      </a:r>
                      <a:r>
                        <a:rPr lang="en-US" sz="1000" b="0" i="0" u="none" strike="noStrike" dirty="0" err="1">
                          <a:solidFill>
                            <a:srgbClr val="000000"/>
                          </a:solidFill>
                          <a:latin typeface="Arial" pitchFamily="34" charset="0"/>
                          <a:cs typeface="Arial" pitchFamily="34" charset="0"/>
                        </a:rPr>
                        <a:t>upgradation</a:t>
                      </a:r>
                      <a:r>
                        <a:rPr lang="en-US" sz="1000" b="0" i="0" u="none" strike="noStrike" dirty="0">
                          <a:solidFill>
                            <a:srgbClr val="000000"/>
                          </a:solidFill>
                          <a:latin typeface="Arial" pitchFamily="34" charset="0"/>
                          <a:cs typeface="Arial" pitchFamily="34" charset="0"/>
                        </a:rPr>
                        <a:t> of existing NH-565 from Km 425/400 to Km 509/400 (</a:t>
                      </a:r>
                      <a:r>
                        <a:rPr lang="en-US" sz="1000" b="0" i="0" u="none" strike="noStrike" dirty="0" err="1">
                          <a:solidFill>
                            <a:srgbClr val="000000"/>
                          </a:solidFill>
                          <a:latin typeface="Arial" pitchFamily="34" charset="0"/>
                          <a:cs typeface="Arial" pitchFamily="34" charset="0"/>
                        </a:rPr>
                        <a:t>Penchalakona</a:t>
                      </a:r>
                      <a:r>
                        <a:rPr lang="en-US" sz="1000" b="0" i="0" u="none" strike="noStrike" dirty="0">
                          <a:solidFill>
                            <a:srgbClr val="000000"/>
                          </a:solidFill>
                          <a:latin typeface="Arial" pitchFamily="34" charset="0"/>
                          <a:cs typeface="Arial" pitchFamily="34" charset="0"/>
                        </a:rPr>
                        <a:t> to </a:t>
                      </a:r>
                      <a:r>
                        <a:rPr lang="en-US" sz="1000" b="0" i="0" u="none" strike="noStrike" dirty="0" err="1">
                          <a:solidFill>
                            <a:srgbClr val="000000"/>
                          </a:solidFill>
                          <a:latin typeface="Arial" pitchFamily="34" charset="0"/>
                          <a:cs typeface="Arial" pitchFamily="34" charset="0"/>
                        </a:rPr>
                        <a:t>Yerpedu</a:t>
                      </a:r>
                      <a:r>
                        <a:rPr lang="en-US" sz="1000" b="0" i="0" u="none" strike="noStrike" dirty="0">
                          <a:solidFill>
                            <a:srgbClr val="000000"/>
                          </a:solidFill>
                          <a:latin typeface="Arial" pitchFamily="34" charset="0"/>
                          <a:cs typeface="Arial" pitchFamily="34" charset="0"/>
                        </a:rPr>
                        <a:t> section) to two lane with paved shoulder in the State of AP through EPC.</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dirty="0">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79.63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79.63</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dirty="0">
                          <a:solidFill>
                            <a:srgbClr val="000000"/>
                          </a:solidFill>
                          <a:latin typeface="Arial" pitchFamily="34" charset="0"/>
                          <a:cs typeface="Arial" pitchFamily="34" charset="0"/>
                        </a:rPr>
                        <a:t>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3.95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3.95</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1" i="0" u="none" strike="noStrike" dirty="0">
                          <a:solidFill>
                            <a:srgbClr val="000000"/>
                          </a:solidFill>
                          <a:latin typeface="Arial" pitchFamily="34" charset="0"/>
                          <a:cs typeface="Arial" pitchFamily="34" charset="0"/>
                        </a:rPr>
                        <a:t>Total</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latin typeface="Arial" pitchFamily="34" charset="0"/>
                          <a:cs typeface="Arial" pitchFamily="34" charset="0"/>
                        </a:rPr>
                        <a:t>   83.58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1" i="0" u="none" strike="noStrike" dirty="0">
                          <a:solidFill>
                            <a:srgbClr val="000000"/>
                          </a:solidFill>
                          <a:latin typeface="Arial" pitchFamily="34" charset="0"/>
                          <a:cs typeface="Arial" pitchFamily="34" charset="0"/>
                        </a:rPr>
                        <a:t>  83.58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496982">
                <a:tc>
                  <a:txBody>
                    <a:bodyPr/>
                    <a:lstStyle/>
                    <a:p>
                      <a:pPr algn="ctr" fontAlgn="ctr"/>
                      <a:r>
                        <a:rPr lang="en-US" sz="1000" b="0" i="0" u="none" strike="noStrike" dirty="0">
                          <a:solidFill>
                            <a:srgbClr val="000000"/>
                          </a:solidFill>
                          <a:latin typeface="Arial" pitchFamily="34" charset="0"/>
                          <a:cs typeface="Arial" pitchFamily="34" charset="0"/>
                        </a:rPr>
                        <a:t>2</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400" b="1" i="0" u="none" strike="noStrike" kern="1200" dirty="0">
                          <a:solidFill>
                            <a:srgbClr val="000000"/>
                          </a:solidFill>
                          <a:latin typeface="Arial" pitchFamily="34" charset="0"/>
                          <a:ea typeface="+mn-ea"/>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000" b="0" i="0" u="none" strike="noStrike" dirty="0">
                          <a:solidFill>
                            <a:srgbClr val="000000"/>
                          </a:solidFill>
                          <a:latin typeface="Arial" pitchFamily="34" charset="0"/>
                          <a:cs typeface="Arial" pitchFamily="34" charset="0"/>
                        </a:rPr>
                        <a:t>Public Works Department Central Works, (B&amp;R) </a:t>
                      </a:r>
                      <a:br>
                        <a:rPr lang="en-US" sz="1000" b="0" i="0" u="none" strike="noStrike" dirty="0">
                          <a:solidFill>
                            <a:srgbClr val="000000"/>
                          </a:solidFill>
                          <a:latin typeface="Arial" pitchFamily="34" charset="0"/>
                          <a:cs typeface="Arial" pitchFamily="34" charset="0"/>
                        </a:rPr>
                      </a:br>
                      <a:r>
                        <a:rPr lang="en-US" sz="1000" b="0" i="0" u="none" strike="noStrike" dirty="0">
                          <a:solidFill>
                            <a:srgbClr val="000000"/>
                          </a:solidFill>
                          <a:latin typeface="Arial" pitchFamily="34" charset="0"/>
                          <a:cs typeface="Arial" pitchFamily="34" charset="0"/>
                        </a:rPr>
                        <a:t>PWD, B LDN, </a:t>
                      </a:r>
                      <a:r>
                        <a:rPr lang="en-US" sz="1000" b="0" i="0" u="none" strike="noStrike" dirty="0" err="1">
                          <a:solidFill>
                            <a:srgbClr val="000000"/>
                          </a:solidFill>
                          <a:latin typeface="Arial" pitchFamily="34" charset="0"/>
                          <a:cs typeface="Arial" pitchFamily="34" charset="0"/>
                        </a:rPr>
                        <a:t>Ferozpur</a:t>
                      </a:r>
                      <a:endParaRPr lang="en-US" sz="1000" b="0" i="0" u="none" strike="noStrike" dirty="0">
                        <a:solidFill>
                          <a:srgbClr val="000000"/>
                        </a:solidFill>
                        <a:latin typeface="Arial" pitchFamily="34" charset="0"/>
                        <a:cs typeface="Arial" pitchFamily="34" charset="0"/>
                      </a:endParaRP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gridSpan="3">
                  <a:txBody>
                    <a:bodyPr/>
                    <a:lstStyle/>
                    <a:p>
                      <a:pPr algn="l" fontAlgn="ctr"/>
                      <a:r>
                        <a:rPr lang="en-US" sz="1000" b="0" i="0" u="none" strike="noStrike" dirty="0">
                          <a:solidFill>
                            <a:srgbClr val="000000"/>
                          </a:solidFill>
                          <a:latin typeface="Arial" pitchFamily="34" charset="0"/>
                          <a:cs typeface="Arial" pitchFamily="34" charset="0"/>
                        </a:rPr>
                        <a:t>Independent quality control consultant for </a:t>
                      </a:r>
                      <a:r>
                        <a:rPr lang="en-US" sz="1000" b="0" i="0" u="none" strike="noStrike" dirty="0" err="1">
                          <a:solidFill>
                            <a:srgbClr val="000000"/>
                          </a:solidFill>
                          <a:latin typeface="Arial" pitchFamily="34" charset="0"/>
                          <a:cs typeface="Arial" pitchFamily="34" charset="0"/>
                        </a:rPr>
                        <a:t>Ferozepur</a:t>
                      </a:r>
                      <a:r>
                        <a:rPr lang="en-US" sz="1000" b="0" i="0" u="none" strike="noStrike" dirty="0">
                          <a:solidFill>
                            <a:srgbClr val="000000"/>
                          </a:solidFill>
                          <a:latin typeface="Arial" pitchFamily="34" charset="0"/>
                          <a:cs typeface="Arial" pitchFamily="34" charset="0"/>
                        </a:rPr>
                        <a:t> </a:t>
                      </a:r>
                      <a:r>
                        <a:rPr lang="en-US" sz="1000" b="0" i="0" u="none" strike="noStrike" dirty="0" err="1">
                          <a:solidFill>
                            <a:srgbClr val="000000"/>
                          </a:solidFill>
                          <a:latin typeface="Arial" pitchFamily="34" charset="0"/>
                          <a:cs typeface="Arial" pitchFamily="34" charset="0"/>
                        </a:rPr>
                        <a:t>Fazilka</a:t>
                      </a:r>
                      <a:r>
                        <a:rPr lang="en-US" sz="1000" b="0" i="0" u="none" strike="noStrike" dirty="0">
                          <a:solidFill>
                            <a:srgbClr val="000000"/>
                          </a:solidFill>
                          <a:latin typeface="Arial" pitchFamily="34" charset="0"/>
                          <a:cs typeface="Arial" pitchFamily="34" charset="0"/>
                        </a:rPr>
                        <a:t> road project on B.O.T. Basis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dirty="0" err="1">
                          <a:solidFill>
                            <a:srgbClr val="000000"/>
                          </a:solidFill>
                          <a:latin typeface="Arial" pitchFamily="34" charset="0"/>
                          <a:cs typeface="Arial" pitchFamily="34" charset="0"/>
                        </a:rPr>
                        <a:t>Ferozepur</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Fazilka</a:t>
                      </a:r>
                      <a:r>
                        <a:rPr lang="en-US" sz="1000" b="0" i="0" u="none" strike="noStrike" dirty="0">
                          <a:solidFill>
                            <a:srgbClr val="000000"/>
                          </a:solidFill>
                          <a:latin typeface="Arial" pitchFamily="34" charset="0"/>
                          <a:cs typeface="Arial" pitchFamily="34" charset="0"/>
                        </a:rPr>
                        <a:t> - 2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81.30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81.30</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dirty="0" err="1">
                          <a:solidFill>
                            <a:srgbClr val="000000"/>
                          </a:solidFill>
                          <a:latin typeface="Arial" pitchFamily="34" charset="0"/>
                          <a:cs typeface="Arial" pitchFamily="34" charset="0"/>
                        </a:rPr>
                        <a:t>Ferozepur</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Fazilka</a:t>
                      </a:r>
                      <a:r>
                        <a:rPr lang="en-US" sz="1000" b="0" i="0" u="none" strike="noStrike" dirty="0">
                          <a:solidFill>
                            <a:srgbClr val="000000"/>
                          </a:solidFill>
                          <a:latin typeface="Arial" pitchFamily="34" charset="0"/>
                          <a:cs typeface="Arial" pitchFamily="34" charset="0"/>
                        </a:rPr>
                        <a:t> - 4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5.00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5.00</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308590">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1" i="0" u="none" strike="noStrike">
                          <a:solidFill>
                            <a:srgbClr val="000000"/>
                          </a:solidFill>
                          <a:latin typeface="Arial" pitchFamily="34" charset="0"/>
                          <a:cs typeface="Arial" pitchFamily="34" charset="0"/>
                        </a:rPr>
                        <a:t>Total</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86.30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1" i="0" u="none" strike="noStrike" dirty="0">
                          <a:solidFill>
                            <a:srgbClr val="000000"/>
                          </a:solidFill>
                          <a:latin typeface="Arial" pitchFamily="34" charset="0"/>
                          <a:cs typeface="Arial" pitchFamily="34" charset="0"/>
                        </a:rPr>
                        <a:t> 86.30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8"/>
                  </a:ext>
                </a:extLst>
              </a:tr>
              <a:tr h="350787">
                <a:tc>
                  <a:txBody>
                    <a:bodyPr/>
                    <a:lstStyle/>
                    <a:p>
                      <a:pPr algn="ctr" fontAlgn="ctr"/>
                      <a:r>
                        <a:rPr lang="en-US" sz="1000" b="0" i="0" u="none" strike="noStrike" dirty="0">
                          <a:solidFill>
                            <a:srgbClr val="000000"/>
                          </a:solidFill>
                          <a:latin typeface="Arial" pitchFamily="34" charset="0"/>
                          <a:cs typeface="Arial" pitchFamily="34" charset="0"/>
                        </a:rPr>
                        <a:t>3</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400" b="1" i="0" u="none" strike="noStrike" kern="1200" dirty="0">
                          <a:solidFill>
                            <a:srgbClr val="000000"/>
                          </a:solidFill>
                          <a:latin typeface="Arial" pitchFamily="34" charset="0"/>
                          <a:ea typeface="+mn-ea"/>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dirty="0">
                          <a:solidFill>
                            <a:srgbClr val="000000"/>
                          </a:solidFill>
                          <a:latin typeface="Arial" pitchFamily="34" charset="0"/>
                          <a:cs typeface="Arial" pitchFamily="34" charset="0"/>
                        </a:rPr>
                        <a:t>Executive Engineer, Construction Division No. 1, PWD., B&amp;R </a:t>
                      </a:r>
                      <a:r>
                        <a:rPr lang="en-US" sz="1000" b="0" i="0" u="none" strike="noStrike" dirty="0" err="1">
                          <a:solidFill>
                            <a:srgbClr val="000000"/>
                          </a:solidFill>
                          <a:latin typeface="Arial" pitchFamily="34" charset="0"/>
                          <a:cs typeface="Arial" pitchFamily="34" charset="0"/>
                        </a:rPr>
                        <a:t>Br.Ludhania</a:t>
                      </a:r>
                      <a:endParaRPr lang="en-US" sz="1000" b="0" i="0" u="none" strike="noStrike" dirty="0">
                        <a:solidFill>
                          <a:srgbClr val="000000"/>
                        </a:solidFill>
                        <a:latin typeface="Arial" pitchFamily="34" charset="0"/>
                        <a:cs typeface="Arial" pitchFamily="34" charset="0"/>
                      </a:endParaRP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000" b="0" i="0" u="none" strike="noStrike" dirty="0">
                          <a:solidFill>
                            <a:srgbClr val="000000"/>
                          </a:solidFill>
                          <a:latin typeface="Arial" pitchFamily="34" charset="0"/>
                          <a:cs typeface="Arial" pitchFamily="34" charset="0"/>
                        </a:rPr>
                        <a:t>Independent quality control Consultant for construction, </a:t>
                      </a:r>
                      <a:r>
                        <a:rPr lang="en-US" sz="1000" b="0" i="0" u="none" strike="noStrike" dirty="0" err="1">
                          <a:solidFill>
                            <a:srgbClr val="000000"/>
                          </a:solidFill>
                          <a:latin typeface="Arial" pitchFamily="34" charset="0"/>
                          <a:cs typeface="Arial" pitchFamily="34" charset="0"/>
                        </a:rPr>
                        <a:t>upgradation</a:t>
                      </a:r>
                      <a:r>
                        <a:rPr lang="en-US" sz="1000" b="0" i="0" u="none" strike="noStrike" dirty="0">
                          <a:solidFill>
                            <a:srgbClr val="000000"/>
                          </a:solidFill>
                          <a:latin typeface="Arial" pitchFamily="34" charset="0"/>
                          <a:cs typeface="Arial" pitchFamily="34" charset="0"/>
                        </a:rPr>
                        <a:t>, operation and maintenance of </a:t>
                      </a:r>
                      <a:r>
                        <a:rPr lang="en-US" sz="1000" b="0" i="0" u="none" strike="noStrike" dirty="0" err="1">
                          <a:solidFill>
                            <a:srgbClr val="000000"/>
                          </a:solidFill>
                          <a:latin typeface="Arial" pitchFamily="34" charset="0"/>
                          <a:cs typeface="Arial" pitchFamily="34" charset="0"/>
                        </a:rPr>
                        <a:t>Dakha-Raikot</a:t>
                      </a:r>
                      <a:r>
                        <a:rPr lang="en-US" sz="1000" b="0" i="0" u="none" strike="noStrike" dirty="0">
                          <a:solidFill>
                            <a:srgbClr val="000000"/>
                          </a:solidFill>
                          <a:latin typeface="Arial" pitchFamily="34" charset="0"/>
                          <a:cs typeface="Arial" pitchFamily="34" charset="0"/>
                        </a:rPr>
                        <a:t> </a:t>
                      </a:r>
                      <a:r>
                        <a:rPr lang="en-US" sz="1000" b="0" i="0" u="none" strike="noStrike" dirty="0" err="1">
                          <a:solidFill>
                            <a:srgbClr val="000000"/>
                          </a:solidFill>
                          <a:latin typeface="Arial" pitchFamily="34" charset="0"/>
                          <a:cs typeface="Arial" pitchFamily="34" charset="0"/>
                        </a:rPr>
                        <a:t>Barnala</a:t>
                      </a:r>
                      <a:r>
                        <a:rPr lang="en-US" sz="1000" b="0" i="0" u="none" strike="noStrike" dirty="0">
                          <a:solidFill>
                            <a:srgbClr val="000000"/>
                          </a:solidFill>
                          <a:latin typeface="Arial" pitchFamily="34" charset="0"/>
                          <a:cs typeface="Arial" pitchFamily="34" charset="0"/>
                        </a:rPr>
                        <a:t> road corridor on B.O.T. Basis.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57.94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09"/>
                  </a:ext>
                </a:extLst>
              </a:tr>
              <a:tr h="348292">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Dhaka-Rajkot</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57.94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latin typeface="Arial" pitchFamily="34" charset="0"/>
                          <a:cs typeface="Arial" pitchFamily="34" charset="0"/>
                        </a:rPr>
                        <a:t>                                  57.94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0"/>
                  </a:ext>
                </a:extLst>
              </a:tr>
              <a:tr h="377040">
                <a:tc>
                  <a:txBody>
                    <a:bodyPr/>
                    <a:lstStyle/>
                    <a:p>
                      <a:pPr algn="ctr" fontAlgn="ctr"/>
                      <a:r>
                        <a:rPr lang="en-US" sz="1000" b="0" i="0" u="none" strike="noStrike" dirty="0">
                          <a:solidFill>
                            <a:srgbClr val="000000"/>
                          </a:solidFill>
                          <a:latin typeface="Arial" pitchFamily="34" charset="0"/>
                          <a:cs typeface="Arial" pitchFamily="34" charset="0"/>
                        </a:rPr>
                        <a:t>4</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400" b="1" i="0" u="none" strike="noStrike" kern="1200" dirty="0">
                          <a:solidFill>
                            <a:srgbClr val="000000"/>
                          </a:solidFill>
                          <a:latin typeface="Arial" pitchFamily="34" charset="0"/>
                          <a:ea typeface="+mn-ea"/>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000" b="0" i="0" u="none" strike="noStrike" dirty="0">
                          <a:solidFill>
                            <a:srgbClr val="000000"/>
                          </a:solidFill>
                          <a:latin typeface="Arial" pitchFamily="34" charset="0"/>
                          <a:cs typeface="Arial" pitchFamily="34" charset="0"/>
                        </a:rPr>
                        <a:t>Maharashtra State Road Development Corporation Ltd., Nagpur</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gridSpan="3">
                  <a:txBody>
                    <a:bodyPr/>
                    <a:lstStyle/>
                    <a:p>
                      <a:pPr algn="just" fontAlgn="ctr"/>
                      <a:r>
                        <a:rPr lang="en-US" sz="1000" b="0" i="0" u="none" strike="noStrike" dirty="0">
                          <a:solidFill>
                            <a:srgbClr val="000000"/>
                          </a:solidFill>
                          <a:latin typeface="Arial" pitchFamily="34" charset="0"/>
                          <a:cs typeface="Arial" pitchFamily="34" charset="0"/>
                        </a:rPr>
                        <a:t>Project Management Consultancy services for Strengthening of </a:t>
                      </a:r>
                      <a:r>
                        <a:rPr lang="en-US" sz="1000" b="0" i="0" u="none" strike="noStrike" dirty="0" err="1">
                          <a:solidFill>
                            <a:srgbClr val="000000"/>
                          </a:solidFill>
                          <a:latin typeface="Arial" pitchFamily="34" charset="0"/>
                          <a:cs typeface="Arial" pitchFamily="34" charset="0"/>
                        </a:rPr>
                        <a:t>Tarala</a:t>
                      </a:r>
                      <a:r>
                        <a:rPr lang="en-US" sz="1000" b="0" i="0" u="none" strike="noStrike" dirty="0">
                          <a:solidFill>
                            <a:srgbClr val="000000"/>
                          </a:solidFill>
                          <a:latin typeface="Arial" pitchFamily="34" charset="0"/>
                          <a:cs typeface="Arial" pitchFamily="34" charset="0"/>
                        </a:rPr>
                        <a:t> &amp; </a:t>
                      </a:r>
                      <a:r>
                        <a:rPr lang="en-US" sz="1000" b="0" i="0" u="none" strike="noStrike" dirty="0" err="1">
                          <a:solidFill>
                            <a:srgbClr val="000000"/>
                          </a:solidFill>
                          <a:latin typeface="Arial" pitchFamily="34" charset="0"/>
                          <a:cs typeface="Arial" pitchFamily="34" charset="0"/>
                        </a:rPr>
                        <a:t>Shelu</a:t>
                      </a:r>
                      <a:r>
                        <a:rPr lang="en-US" sz="1000" b="0" i="0" u="none" strike="noStrike" dirty="0">
                          <a:solidFill>
                            <a:srgbClr val="000000"/>
                          </a:solidFill>
                          <a:latin typeface="Arial" pitchFamily="34" charset="0"/>
                          <a:cs typeface="Arial" pitchFamily="34" charset="0"/>
                        </a:rPr>
                        <a:t> </a:t>
                      </a:r>
                      <a:r>
                        <a:rPr lang="en-US" sz="1000" b="0" i="0" u="none" strike="noStrike" dirty="0" err="1">
                          <a:solidFill>
                            <a:srgbClr val="000000"/>
                          </a:solidFill>
                          <a:latin typeface="Arial" pitchFamily="34" charset="0"/>
                          <a:cs typeface="Arial" pitchFamily="34" charset="0"/>
                        </a:rPr>
                        <a:t>Bazar</a:t>
                      </a:r>
                      <a:r>
                        <a:rPr lang="en-US" sz="1000" b="0" i="0" u="none" strike="noStrike" dirty="0">
                          <a:solidFill>
                            <a:srgbClr val="000000"/>
                          </a:solidFill>
                          <a:latin typeface="Arial" pitchFamily="34" charset="0"/>
                          <a:cs typeface="Arial" pitchFamily="34" charset="0"/>
                        </a:rPr>
                        <a:t> town portion roads and improvement of </a:t>
                      </a:r>
                      <a:r>
                        <a:rPr lang="en-US" sz="1000" b="0" i="0" u="none" strike="noStrike" dirty="0" err="1">
                          <a:solidFill>
                            <a:srgbClr val="000000"/>
                          </a:solidFill>
                          <a:latin typeface="Arial" pitchFamily="34" charset="0"/>
                          <a:cs typeface="Arial" pitchFamily="34" charset="0"/>
                        </a:rPr>
                        <a:t>Mehekar</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Dusarbid</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Sindkhedraja</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Buldhana</a:t>
                      </a:r>
                      <a:r>
                        <a:rPr lang="en-US" sz="1000" b="0" i="0" u="none" strike="noStrike" dirty="0">
                          <a:solidFill>
                            <a:srgbClr val="000000"/>
                          </a:solidFill>
                          <a:latin typeface="Arial" pitchFamily="34" charset="0"/>
                          <a:cs typeface="Arial" pitchFamily="34" charset="0"/>
                        </a:rPr>
                        <a:t> District Road - </a:t>
                      </a:r>
                      <a:r>
                        <a:rPr lang="en-US" sz="1000" b="0" i="0" u="none" strike="noStrike" dirty="0" err="1">
                          <a:solidFill>
                            <a:srgbClr val="000000"/>
                          </a:solidFill>
                          <a:latin typeface="Arial" pitchFamily="34" charset="0"/>
                          <a:cs typeface="Arial" pitchFamily="34" charset="0"/>
                        </a:rPr>
                        <a:t>Jalna</a:t>
                      </a:r>
                      <a:r>
                        <a:rPr lang="en-US" sz="1000" b="0" i="0" u="none" strike="noStrike" dirty="0">
                          <a:solidFill>
                            <a:srgbClr val="000000"/>
                          </a:solidFill>
                          <a:latin typeface="Arial" pitchFamily="34" charset="0"/>
                          <a:cs typeface="Arial" pitchFamily="34" charset="0"/>
                        </a:rPr>
                        <a:t> Road</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70.33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10011"/>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Package - VII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5.33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dirty="0">
                          <a:solidFill>
                            <a:srgbClr val="000000"/>
                          </a:solidFill>
                          <a:latin typeface="Arial" pitchFamily="34" charset="0"/>
                          <a:cs typeface="Arial" pitchFamily="34" charset="0"/>
                        </a:rPr>
                        <a:t>                                  70.33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extLst>
                  <a:ext uri="{0D108BD9-81ED-4DB2-BD59-A6C34878D82A}">
                    <a16:rowId xmlns:a16="http://schemas.microsoft.com/office/drawing/2014/main" val="10012"/>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Package - IX</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65.00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3"/>
                  </a:ext>
                </a:extLst>
              </a:tr>
              <a:tr h="333491">
                <a:tc>
                  <a:txBody>
                    <a:bodyPr/>
                    <a:lstStyle/>
                    <a:p>
                      <a:pPr algn="ctr" fontAlgn="ctr"/>
                      <a:r>
                        <a:rPr lang="en-US" sz="1000" b="0" i="0" u="none" strike="noStrike" dirty="0">
                          <a:solidFill>
                            <a:srgbClr val="000000"/>
                          </a:solidFill>
                          <a:latin typeface="Arial" pitchFamily="34" charset="0"/>
                          <a:cs typeface="Arial" pitchFamily="34" charset="0"/>
                        </a:rPr>
                        <a:t>5</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400" b="1" i="0" u="none" strike="noStrike" kern="1200" dirty="0">
                          <a:solidFill>
                            <a:srgbClr val="000000"/>
                          </a:solidFill>
                          <a:latin typeface="Arial" pitchFamily="34" charset="0"/>
                          <a:ea typeface="+mn-ea"/>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Govt. of Mizoram</a:t>
                      </a:r>
                      <a:br>
                        <a:rPr lang="en-US" sz="1000" b="0" i="0" u="none" strike="noStrike">
                          <a:solidFill>
                            <a:srgbClr val="000000"/>
                          </a:solidFill>
                          <a:latin typeface="Arial" pitchFamily="34" charset="0"/>
                          <a:cs typeface="Arial" pitchFamily="34" charset="0"/>
                        </a:rPr>
                      </a:br>
                      <a:r>
                        <a:rPr lang="en-US" sz="1000" b="0" i="0" u="none" strike="noStrike">
                          <a:solidFill>
                            <a:srgbClr val="000000"/>
                          </a:solidFill>
                          <a:latin typeface="Arial" pitchFamily="34" charset="0"/>
                          <a:cs typeface="Arial" pitchFamily="34" charset="0"/>
                        </a:rPr>
                        <a:t>Project Director - PIU, PWD, Aizawl</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000" b="0" i="0" u="none" strike="noStrike">
                          <a:solidFill>
                            <a:srgbClr val="000000"/>
                          </a:solidFill>
                          <a:latin typeface="Arial" pitchFamily="34" charset="0"/>
                          <a:cs typeface="Arial" pitchFamily="34" charset="0"/>
                        </a:rPr>
                        <a:t>Supervision Consultancy Services for Improvement and Upgradation of Mizoram State Roads Project (Phase-II) under World Bank Fund</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123.00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14"/>
                  </a:ext>
                </a:extLst>
              </a:tr>
              <a:tr h="33349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Improvement and Upgradation of PIB: Buangpui-Lunglei Section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68.00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123.00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5"/>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BPI : Aizawal bypass Road</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13.00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6"/>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M6 Zobawk - Haulawng Road</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30.00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7"/>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M16 - Selesih - Thuampui Road</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12.00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8"/>
                  </a:ext>
                </a:extLst>
              </a:tr>
              <a:tr h="496982">
                <a:tc>
                  <a:txBody>
                    <a:bodyPr/>
                    <a:lstStyle/>
                    <a:p>
                      <a:pPr algn="ctr" fontAlgn="ctr"/>
                      <a:r>
                        <a:rPr lang="en-US" sz="1000" b="0" i="0" u="none" strike="noStrike" dirty="0">
                          <a:solidFill>
                            <a:srgbClr val="000000"/>
                          </a:solidFill>
                          <a:latin typeface="Arial" pitchFamily="34" charset="0"/>
                          <a:cs typeface="Arial" pitchFamily="34" charset="0"/>
                        </a:rPr>
                        <a:t>6</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400" b="1" i="0" u="none" strike="noStrike" kern="1200" dirty="0">
                          <a:solidFill>
                            <a:srgbClr val="000000"/>
                          </a:solidFill>
                          <a:latin typeface="Arial" pitchFamily="34" charset="0"/>
                          <a:ea typeface="+mn-ea"/>
                          <a:cs typeface="Arial" pitchFamily="34" charset="0"/>
                        </a:rPr>
                        <a:t>Design &amp; Supervision</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000" b="0" i="0" u="none" strike="noStrike" dirty="0">
                          <a:solidFill>
                            <a:srgbClr val="000000"/>
                          </a:solidFill>
                          <a:latin typeface="Arial" pitchFamily="34" charset="0"/>
                          <a:cs typeface="Arial" pitchFamily="34" charset="0"/>
                        </a:rPr>
                        <a:t>Rajasthan Urban Sector Development Investment Program (RUIDP), Govt. of Rajasthan</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gridSpan="3">
                  <a:txBody>
                    <a:bodyPr/>
                    <a:lstStyle/>
                    <a:p>
                      <a:pPr algn="l" fontAlgn="ctr"/>
                      <a:r>
                        <a:rPr lang="en-US" sz="1000" b="0" i="0" u="none" strike="noStrike" dirty="0">
                          <a:solidFill>
                            <a:srgbClr val="000000"/>
                          </a:solidFill>
                          <a:latin typeface="Arial" pitchFamily="34" charset="0"/>
                          <a:cs typeface="Arial" pitchFamily="34" charset="0"/>
                        </a:rPr>
                        <a:t>Design &amp; Supervision Consultants for under Rajasthan Urban Infrastructure Development Project (RUIDP) ADB funded project</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9"/>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1" i="0" u="sng" strike="noStrike">
                          <a:solidFill>
                            <a:srgbClr val="000000"/>
                          </a:solidFill>
                          <a:latin typeface="Arial" pitchFamily="34" charset="0"/>
                          <a:cs typeface="Arial" pitchFamily="34" charset="0"/>
                        </a:rPr>
                        <a:t>Length of Road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0"/>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Bharatpur Town</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8.80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8.80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1"/>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Dholapur Town</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15.00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15.00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2"/>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1" i="0" u="none" strike="noStrike">
                          <a:solidFill>
                            <a:srgbClr val="000000"/>
                          </a:solidFill>
                          <a:latin typeface="Arial" pitchFamily="34" charset="0"/>
                          <a:cs typeface="Arial" pitchFamily="34" charset="0"/>
                        </a:rPr>
                        <a:t>Total Road Length</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23.80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3"/>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4"/>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1" i="0" u="sng" strike="noStrike">
                          <a:solidFill>
                            <a:srgbClr val="000000"/>
                          </a:solidFill>
                          <a:latin typeface="Arial" pitchFamily="34" charset="0"/>
                          <a:cs typeface="Arial" pitchFamily="34" charset="0"/>
                        </a:rPr>
                        <a:t>Length of Bridge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5"/>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Itarana, Alwar</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0.85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0.85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6"/>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Jai Marg, Bharatpur</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0.74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0.74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7"/>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Kherda, Sawai Madhopur</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0.94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2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0.94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8"/>
                  </a:ext>
                </a:extLst>
              </a:tr>
              <a:tr h="170531">
                <a:tc>
                  <a:txBody>
                    <a:bodyPr/>
                    <a:lstStyle/>
                    <a:p>
                      <a:pPr algn="ctr" fontAlgn="ctr"/>
                      <a:r>
                        <a:rPr lang="en-US" sz="10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1" i="0" u="none" strike="noStrike">
                          <a:solidFill>
                            <a:srgbClr val="000000"/>
                          </a:solidFill>
                          <a:latin typeface="Arial" pitchFamily="34" charset="0"/>
                          <a:cs typeface="Arial" pitchFamily="34" charset="0"/>
                        </a:rPr>
                        <a:t>Total Bridge Length</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2.53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9"/>
                  </a:ext>
                </a:extLst>
              </a:tr>
              <a:tr h="333491">
                <a:tc>
                  <a:txBody>
                    <a:bodyPr/>
                    <a:lstStyle/>
                    <a:p>
                      <a:pPr algn="ctr" fontAlgn="ctr"/>
                      <a:r>
                        <a:rPr lang="en-US" sz="1000" b="0" i="0" u="none" strike="noStrike" dirty="0">
                          <a:solidFill>
                            <a:srgbClr val="000000"/>
                          </a:solidFill>
                          <a:latin typeface="Arial" pitchFamily="34" charset="0"/>
                          <a:cs typeface="Arial" pitchFamily="34" charset="0"/>
                        </a:rPr>
                        <a:t>7</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dirty="0">
                          <a:solidFill>
                            <a:srgbClr val="000000"/>
                          </a:solidFill>
                          <a:latin typeface="Arial" pitchFamily="34" charset="0"/>
                          <a:cs typeface="Arial" pitchFamily="34" charset="0"/>
                        </a:rPr>
                        <a:t>CS</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dirty="0">
                          <a:solidFill>
                            <a:srgbClr val="000000"/>
                          </a:solidFill>
                          <a:latin typeface="Arial" pitchFamily="34" charset="0"/>
                          <a:cs typeface="Arial" pitchFamily="34" charset="0"/>
                        </a:rPr>
                        <a:t>National Highways Authority of India, Chennai</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3">
                  <a:txBody>
                    <a:bodyPr/>
                    <a:lstStyle/>
                    <a:p>
                      <a:pPr algn="l" fontAlgn="ctr"/>
                      <a:r>
                        <a:rPr lang="en-US" sz="1000" b="1" i="0" u="none" strike="noStrike" dirty="0">
                          <a:solidFill>
                            <a:srgbClr val="000000"/>
                          </a:solidFill>
                          <a:latin typeface="Arial" pitchFamily="34" charset="0"/>
                          <a:cs typeface="Arial" pitchFamily="34" charset="0"/>
                        </a:rPr>
                        <a:t>Consultancy services for upgrading of the </a:t>
                      </a:r>
                      <a:r>
                        <a:rPr lang="en-US" sz="1000" b="1" i="0" u="none" strike="noStrike" dirty="0" err="1">
                          <a:solidFill>
                            <a:srgbClr val="000000"/>
                          </a:solidFill>
                          <a:latin typeface="Arial" pitchFamily="34" charset="0"/>
                          <a:cs typeface="Arial" pitchFamily="34" charset="0"/>
                        </a:rPr>
                        <a:t>Poonamallee</a:t>
                      </a:r>
                      <a:r>
                        <a:rPr lang="en-US" sz="1000" b="1" i="0" u="none" strike="noStrike" dirty="0">
                          <a:solidFill>
                            <a:srgbClr val="000000"/>
                          </a:solidFill>
                          <a:latin typeface="Arial" pitchFamily="34" charset="0"/>
                          <a:cs typeface="Arial" pitchFamily="34" charset="0"/>
                        </a:rPr>
                        <a:t> to </a:t>
                      </a:r>
                      <a:r>
                        <a:rPr lang="en-US" sz="1000" b="1" i="0" u="none" strike="noStrike" dirty="0" err="1">
                          <a:solidFill>
                            <a:srgbClr val="000000"/>
                          </a:solidFill>
                          <a:latin typeface="Arial" pitchFamily="34" charset="0"/>
                          <a:cs typeface="Arial" pitchFamily="34" charset="0"/>
                        </a:rPr>
                        <a:t>Walajapet</a:t>
                      </a:r>
                      <a:r>
                        <a:rPr lang="en-US" sz="1000" b="1" i="0" u="none" strike="noStrike" dirty="0">
                          <a:solidFill>
                            <a:srgbClr val="000000"/>
                          </a:solidFill>
                          <a:latin typeface="Arial" pitchFamily="34" charset="0"/>
                          <a:cs typeface="Arial" pitchFamily="34" charset="0"/>
                        </a:rPr>
                        <a:t> section of the NH-4 Construction Supervision Contract RC 1 &amp; 2 (Km 13/8 to Km 106/5)</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a:txBody>
                    <a:bodyPr/>
                    <a:lstStyle/>
                    <a:p>
                      <a:pPr algn="ctr" fontAlgn="ctr"/>
                      <a:r>
                        <a:rPr lang="en-US" sz="1000" b="0" i="0" u="none" strike="noStrike" dirty="0">
                          <a:solidFill>
                            <a:srgbClr val="000000"/>
                          </a:solidFill>
                          <a:latin typeface="Arial" pitchFamily="34" charset="0"/>
                          <a:cs typeface="Arial" pitchFamily="34" charset="0"/>
                        </a:rPr>
                        <a:t>4 lane</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92.25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30"/>
                  </a:ext>
                </a:extLst>
              </a:tr>
              <a:tr h="170531">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Poonamallee to Walajapet</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   92.25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dirty="0">
                          <a:solidFill>
                            <a:srgbClr val="000000"/>
                          </a:solidFill>
                          <a:latin typeface="Arial" pitchFamily="34" charset="0"/>
                          <a:cs typeface="Arial" pitchFamily="34" charset="0"/>
                        </a:rPr>
                        <a:t>                                  92.25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6069" marR="6069" marT="606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31"/>
                  </a:ext>
                </a:extLst>
              </a:tr>
            </a:tbl>
          </a:graphicData>
        </a:graphic>
      </p:graphicFrame>
    </p:spTree>
    <p:extLst>
      <p:ext uri="{BB962C8B-B14F-4D97-AF65-F5344CB8AC3E}">
        <p14:creationId xmlns:p14="http://schemas.microsoft.com/office/powerpoint/2010/main" val="4004297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8CD178A2-0046-4735-8BAB-A58ECD3B6A7E}"/>
              </a:ext>
            </a:extLst>
          </p:cNvPr>
          <p:cNvGraphicFramePr>
            <a:graphicFrameLocks noGrp="1"/>
          </p:cNvGraphicFramePr>
          <p:nvPr/>
        </p:nvGraphicFramePr>
        <p:xfrm>
          <a:off x="228600" y="1219201"/>
          <a:ext cx="13639800" cy="7512422"/>
        </p:xfrm>
        <a:graphic>
          <a:graphicData uri="http://schemas.openxmlformats.org/drawingml/2006/table">
            <a:tbl>
              <a:tblPr firstRow="1" bandRow="1">
                <a:tableStyleId>{5C22544A-7EE6-4342-B048-85BDC9FD1C3A}</a:tableStyleId>
              </a:tblPr>
              <a:tblGrid>
                <a:gridCol w="800000">
                  <a:extLst>
                    <a:ext uri="{9D8B030D-6E8A-4147-A177-3AD203B41FA5}">
                      <a16:colId xmlns:a16="http://schemas.microsoft.com/office/drawing/2014/main" val="20000"/>
                    </a:ext>
                  </a:extLst>
                </a:gridCol>
                <a:gridCol w="7764771">
                  <a:extLst>
                    <a:ext uri="{9D8B030D-6E8A-4147-A177-3AD203B41FA5}">
                      <a16:colId xmlns:a16="http://schemas.microsoft.com/office/drawing/2014/main" val="20001"/>
                    </a:ext>
                  </a:extLst>
                </a:gridCol>
                <a:gridCol w="1173108">
                  <a:extLst>
                    <a:ext uri="{9D8B030D-6E8A-4147-A177-3AD203B41FA5}">
                      <a16:colId xmlns:a16="http://schemas.microsoft.com/office/drawing/2014/main" val="20002"/>
                    </a:ext>
                  </a:extLst>
                </a:gridCol>
                <a:gridCol w="929222">
                  <a:extLst>
                    <a:ext uri="{9D8B030D-6E8A-4147-A177-3AD203B41FA5}">
                      <a16:colId xmlns:a16="http://schemas.microsoft.com/office/drawing/2014/main" val="20003"/>
                    </a:ext>
                  </a:extLst>
                </a:gridCol>
                <a:gridCol w="1480412">
                  <a:extLst>
                    <a:ext uri="{9D8B030D-6E8A-4147-A177-3AD203B41FA5}">
                      <a16:colId xmlns:a16="http://schemas.microsoft.com/office/drawing/2014/main" val="20004"/>
                    </a:ext>
                  </a:extLst>
                </a:gridCol>
                <a:gridCol w="1492287">
                  <a:extLst>
                    <a:ext uri="{9D8B030D-6E8A-4147-A177-3AD203B41FA5}">
                      <a16:colId xmlns:a16="http://schemas.microsoft.com/office/drawing/2014/main" val="20005"/>
                    </a:ext>
                  </a:extLst>
                </a:gridCol>
              </a:tblGrid>
              <a:tr h="779733">
                <a:tc gridSpan="6">
                  <a:txBody>
                    <a:bodyPr/>
                    <a:lstStyle/>
                    <a:p>
                      <a:r>
                        <a:rPr lang="en-US" sz="2000" dirty="0"/>
                        <a:t>Category:          DPR</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199588">
                <a:tc>
                  <a:txBody>
                    <a:bodyPr/>
                    <a:lstStyle/>
                    <a:p>
                      <a:pPr marL="0" algn="ctr" defTabSz="1358524" rtl="0" eaLnBrk="1" fontAlgn="ctr" latinLnBrk="0" hangingPunct="1"/>
                      <a:r>
                        <a:rPr lang="en-US" sz="1600" b="1" kern="1200" dirty="0">
                          <a:solidFill>
                            <a:schemeClr val="dk1"/>
                          </a:solidFill>
                          <a:latin typeface="+mj-lt"/>
                          <a:ea typeface="+mn-ea"/>
                          <a:cs typeface="+mn-cs"/>
                        </a:rPr>
                        <a:t>Sr. No.</a:t>
                      </a:r>
                    </a:p>
                  </a:txBody>
                  <a:tcPr anchor="ctr"/>
                </a:tc>
                <a:tc>
                  <a:txBody>
                    <a:bodyPr/>
                    <a:lstStyle/>
                    <a:p>
                      <a:pPr marL="0" algn="ctr" defTabSz="1358524" rtl="0" eaLnBrk="1" fontAlgn="ctr" latinLnBrk="0" hangingPunct="1"/>
                      <a:r>
                        <a:rPr lang="en-US" sz="1600" b="1" kern="1200" dirty="0">
                          <a:solidFill>
                            <a:schemeClr val="dk1"/>
                          </a:solidFill>
                          <a:latin typeface="+mj-lt"/>
                          <a:ea typeface="+mn-ea"/>
                          <a:cs typeface="+mn-cs"/>
                        </a:rPr>
                        <a:t>Name of the Projects</a:t>
                      </a:r>
                    </a:p>
                  </a:txBody>
                  <a:tcPr anchor="ctr"/>
                </a:tc>
                <a:tc>
                  <a:txBody>
                    <a:bodyPr/>
                    <a:lstStyle/>
                    <a:p>
                      <a:pPr marL="0" algn="ctr" defTabSz="1358524" rtl="0" eaLnBrk="1" fontAlgn="ctr" latinLnBrk="0" hangingPunct="1"/>
                      <a:r>
                        <a:rPr lang="en-US" sz="1600" b="1" kern="1200" dirty="0">
                          <a:solidFill>
                            <a:schemeClr val="dk1"/>
                          </a:solidFill>
                          <a:latin typeface="+mj-lt"/>
                          <a:ea typeface="+mn-ea"/>
                          <a:cs typeface="+mn-cs"/>
                        </a:rPr>
                        <a:t>Start Date</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j-lt"/>
                          <a:ea typeface="+mn-ea"/>
                          <a:cs typeface="+mn-cs"/>
                        </a:rPr>
                        <a:t>End </a:t>
                      </a:r>
                      <a:br>
                        <a:rPr lang="en-US" sz="1600" b="1" kern="1200" dirty="0">
                          <a:solidFill>
                            <a:schemeClr val="dk1"/>
                          </a:solidFill>
                          <a:latin typeface="+mj-lt"/>
                          <a:ea typeface="+mn-ea"/>
                          <a:cs typeface="+mn-cs"/>
                        </a:rPr>
                      </a:br>
                      <a:r>
                        <a:rPr lang="en-US" sz="1600" b="1" kern="1200" dirty="0">
                          <a:solidFill>
                            <a:schemeClr val="dk1"/>
                          </a:solidFill>
                          <a:latin typeface="+mj-lt"/>
                          <a:ea typeface="+mn-ea"/>
                          <a:cs typeface="+mn-cs"/>
                        </a:rPr>
                        <a:t>Date     </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j-lt"/>
                          <a:ea typeface="+mn-ea"/>
                          <a:cs typeface="+mn-cs"/>
                        </a:rPr>
                        <a:t>Road/Bridge Length</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j-lt"/>
                          <a:ea typeface="+mn-ea"/>
                          <a:cs typeface="+mn-cs"/>
                        </a:rPr>
                        <a:t>Project Cost </a:t>
                      </a:r>
                    </a:p>
                  </a:txBody>
                  <a:tcPr marL="9525" marR="9525" marT="9525" marB="0" anchor="ctr"/>
                </a:tc>
                <a:extLst>
                  <a:ext uri="{0D108BD9-81ED-4DB2-BD59-A6C34878D82A}">
                    <a16:rowId xmlns:a16="http://schemas.microsoft.com/office/drawing/2014/main" val="10001"/>
                  </a:ext>
                </a:extLst>
              </a:tr>
              <a:tr h="1698168">
                <a:tc>
                  <a:txBody>
                    <a:bodyPr/>
                    <a:lstStyle/>
                    <a:p>
                      <a:pPr algn="ctr"/>
                      <a:r>
                        <a:rPr lang="en-US" sz="1600" dirty="0">
                          <a:latin typeface="+mj-lt"/>
                        </a:rPr>
                        <a:t>1</a:t>
                      </a:r>
                    </a:p>
                  </a:txBody>
                  <a:tcPr anchor="ctr"/>
                </a:tc>
                <a:tc>
                  <a:txBody>
                    <a:bodyPr/>
                    <a:lstStyle/>
                    <a:p>
                      <a:pPr algn="just" fontAlgn="t"/>
                      <a:r>
                        <a:rPr lang="en-US" sz="1600" b="0" i="0" u="none" strike="noStrike" dirty="0">
                          <a:solidFill>
                            <a:srgbClr val="000000"/>
                          </a:solidFill>
                          <a:effectLst/>
                          <a:latin typeface="+mj-lt"/>
                        </a:rPr>
                        <a:t>Consultancy Services for preparation of Feasibility-cum Preliminary Design Report for rehabilitation and upgrading of Existing 2-lane road to 4/6-laning of </a:t>
                      </a:r>
                      <a:r>
                        <a:rPr lang="en-US" sz="1600" b="0" i="0" u="none" strike="noStrike" dirty="0" err="1">
                          <a:solidFill>
                            <a:srgbClr val="000000"/>
                          </a:solidFill>
                          <a:effectLst/>
                          <a:latin typeface="+mj-lt"/>
                        </a:rPr>
                        <a:t>Rohtak-Jind</a:t>
                      </a:r>
                      <a:r>
                        <a:rPr lang="en-US" sz="1600" b="0" i="0" u="none" strike="noStrike" dirty="0">
                          <a:solidFill>
                            <a:srgbClr val="000000"/>
                          </a:solidFill>
                          <a:effectLst/>
                          <a:latin typeface="+mj-lt"/>
                        </a:rPr>
                        <a:t> section of Nh-71 to be executed as BOT Project on DBFO pattern under NHDP Phase III in the State of Haryana (Package No. NHAI/BOT/DBFO/HRY/01 and Length 45 km). </a:t>
                      </a:r>
                    </a:p>
                  </a:txBody>
                  <a:tcPr marL="9525" marR="9525" marT="9525" marB="0" anchor="ctr"/>
                </a:tc>
                <a:tc>
                  <a:txBody>
                    <a:bodyPr/>
                    <a:lstStyle/>
                    <a:p>
                      <a:pPr algn="ctr" fontAlgn="t"/>
                      <a:r>
                        <a:rPr lang="en-US" sz="1600" b="0" i="0" u="none" strike="noStrike">
                          <a:solidFill>
                            <a:srgbClr val="000000"/>
                          </a:solidFill>
                          <a:effectLst/>
                          <a:latin typeface="+mj-lt"/>
                        </a:rPr>
                        <a:t>June </a:t>
                      </a:r>
                      <a:br>
                        <a:rPr lang="en-US" sz="1600" b="0" i="0" u="none" strike="noStrike">
                          <a:solidFill>
                            <a:srgbClr val="000000"/>
                          </a:solidFill>
                          <a:effectLst/>
                          <a:latin typeface="+mj-lt"/>
                        </a:rPr>
                      </a:br>
                      <a:r>
                        <a:rPr lang="en-US" sz="1600" b="0" i="0" u="none" strike="noStrike">
                          <a:solidFill>
                            <a:srgbClr val="000000"/>
                          </a:solidFill>
                          <a:effectLst/>
                          <a:latin typeface="+mj-lt"/>
                        </a:rPr>
                        <a:t>2009</a:t>
                      </a:r>
                    </a:p>
                  </a:txBody>
                  <a:tcPr marL="9525" marR="9525" marT="9525" marB="0" anchor="ctr"/>
                </a:tc>
                <a:tc>
                  <a:txBody>
                    <a:bodyPr/>
                    <a:lstStyle/>
                    <a:p>
                      <a:pPr algn="ctr" fontAlgn="t"/>
                      <a:r>
                        <a:rPr lang="en-US" sz="1600" b="0" i="0" u="none" strike="noStrike" dirty="0">
                          <a:solidFill>
                            <a:srgbClr val="000000"/>
                          </a:solidFill>
                          <a:effectLst/>
                          <a:latin typeface="+mj-lt"/>
                        </a:rPr>
                        <a:t>Ongoing</a:t>
                      </a:r>
                    </a:p>
                  </a:txBody>
                  <a:tcPr marL="9525" marR="9525" marT="9525" marB="0" anchor="ctr"/>
                </a:tc>
                <a:tc>
                  <a:txBody>
                    <a:bodyPr/>
                    <a:lstStyle/>
                    <a:p>
                      <a:pPr algn="ctr" fontAlgn="t"/>
                      <a:r>
                        <a:rPr lang="en-US" sz="1600" b="0" i="0" u="none" strike="noStrike" dirty="0">
                          <a:solidFill>
                            <a:srgbClr val="000000"/>
                          </a:solidFill>
                          <a:effectLst/>
                          <a:latin typeface="+mj-lt"/>
                        </a:rPr>
                        <a:t>45 </a:t>
                      </a:r>
                      <a:r>
                        <a:rPr lang="en-US" sz="1600" b="0" i="0" u="none" strike="noStrike" dirty="0" err="1">
                          <a:solidFill>
                            <a:srgbClr val="000000"/>
                          </a:solidFill>
                          <a:effectLst/>
                          <a:latin typeface="+mj-lt"/>
                        </a:rPr>
                        <a:t>kms</a:t>
                      </a:r>
                      <a:endParaRPr lang="en-US" sz="1600" b="0" i="0" u="none" strike="noStrike" dirty="0">
                        <a:solidFill>
                          <a:srgbClr val="000000"/>
                        </a:solidFill>
                        <a:effectLst/>
                        <a:latin typeface="+mj-lt"/>
                      </a:endParaRPr>
                    </a:p>
                  </a:txBody>
                  <a:tcPr marL="9525" marR="9525" marT="9525" marB="0" anchor="ctr"/>
                </a:tc>
                <a:tc>
                  <a:txBody>
                    <a:bodyPr/>
                    <a:lstStyle/>
                    <a:p>
                      <a:pPr algn="l" fontAlgn="t"/>
                      <a:r>
                        <a:rPr lang="en-US" sz="1600" b="0" i="0" u="none" strike="noStrike" dirty="0">
                          <a:solidFill>
                            <a:srgbClr val="000000"/>
                          </a:solidFill>
                          <a:effectLst/>
                          <a:latin typeface="+mj-lt"/>
                        </a:rPr>
                        <a:t>Rs. 84.91 </a:t>
                      </a:r>
                      <a:r>
                        <a:rPr lang="en-US" sz="1600" b="0" i="0" u="none" strike="noStrike" dirty="0" err="1">
                          <a:solidFill>
                            <a:srgbClr val="000000"/>
                          </a:solidFill>
                          <a:effectLst/>
                          <a:latin typeface="+mj-lt"/>
                        </a:rPr>
                        <a:t>Lakhs</a:t>
                      </a:r>
                      <a:endParaRPr lang="en-US" sz="16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2"/>
                  </a:ext>
                </a:extLst>
              </a:tr>
              <a:tr h="1278311">
                <a:tc>
                  <a:txBody>
                    <a:bodyPr/>
                    <a:lstStyle/>
                    <a:p>
                      <a:pPr algn="ctr"/>
                      <a:r>
                        <a:rPr lang="en-US" sz="1600" dirty="0">
                          <a:latin typeface="+mj-lt"/>
                        </a:rPr>
                        <a:t>2</a:t>
                      </a:r>
                    </a:p>
                  </a:txBody>
                  <a:tcPr anchor="ctr"/>
                </a:tc>
                <a:tc>
                  <a:txBody>
                    <a:bodyPr/>
                    <a:lstStyle/>
                    <a:p>
                      <a:pPr algn="just" fontAlgn="t"/>
                      <a:r>
                        <a:rPr lang="en-US" sz="1600" b="0" i="0" u="none" strike="noStrike" dirty="0">
                          <a:solidFill>
                            <a:srgbClr val="000000"/>
                          </a:solidFill>
                          <a:effectLst/>
                          <a:latin typeface="+mj-lt"/>
                        </a:rPr>
                        <a:t>Consultancy services for Preparation of Detailed Project Report for rehabilitation and upgrading to 2 lane with paved shoulders configuration of </a:t>
                      </a:r>
                      <a:r>
                        <a:rPr lang="en-US" sz="1600" b="0" i="0" u="none" strike="noStrike" dirty="0" err="1">
                          <a:solidFill>
                            <a:srgbClr val="000000"/>
                          </a:solidFill>
                          <a:effectLst/>
                          <a:latin typeface="+mj-lt"/>
                        </a:rPr>
                        <a:t>Ambikapur</a:t>
                      </a:r>
                      <a:r>
                        <a:rPr lang="en-US" sz="1600" b="0" i="0" u="none" strike="noStrike" dirty="0">
                          <a:solidFill>
                            <a:srgbClr val="000000"/>
                          </a:solidFill>
                          <a:effectLst/>
                          <a:latin typeface="+mj-lt"/>
                        </a:rPr>
                        <a:t> - </a:t>
                      </a:r>
                      <a:r>
                        <a:rPr lang="en-US" sz="1600" b="0" i="0" u="none" strike="noStrike" dirty="0" err="1">
                          <a:solidFill>
                            <a:srgbClr val="000000"/>
                          </a:solidFill>
                          <a:effectLst/>
                          <a:latin typeface="+mj-lt"/>
                        </a:rPr>
                        <a:t>Pathalgaon</a:t>
                      </a:r>
                      <a:r>
                        <a:rPr lang="en-US" sz="1600" b="0" i="0" u="none" strike="noStrike" dirty="0">
                          <a:solidFill>
                            <a:srgbClr val="000000"/>
                          </a:solidFill>
                          <a:effectLst/>
                          <a:latin typeface="+mj-lt"/>
                        </a:rPr>
                        <a:t> section on NH-78 in the State of </a:t>
                      </a:r>
                      <a:r>
                        <a:rPr lang="en-US" sz="1600" b="0" i="0" u="none" strike="noStrike" dirty="0" err="1">
                          <a:solidFill>
                            <a:srgbClr val="000000"/>
                          </a:solidFill>
                          <a:effectLst/>
                          <a:latin typeface="+mj-lt"/>
                        </a:rPr>
                        <a:t>Chhattishgarh</a:t>
                      </a:r>
                      <a:r>
                        <a:rPr lang="en-US" sz="1600" b="0" i="0" u="none" strike="noStrike" dirty="0">
                          <a:solidFill>
                            <a:srgbClr val="000000"/>
                          </a:solidFill>
                          <a:effectLst/>
                          <a:latin typeface="+mj-lt"/>
                        </a:rPr>
                        <a:t> work order for Design Work.</a:t>
                      </a:r>
                    </a:p>
                  </a:txBody>
                  <a:tcPr marL="9525" marR="9525" marT="9525" marB="0" anchor="ctr"/>
                </a:tc>
                <a:tc>
                  <a:txBody>
                    <a:bodyPr/>
                    <a:lstStyle/>
                    <a:p>
                      <a:pPr algn="ctr" fontAlgn="t"/>
                      <a:r>
                        <a:rPr lang="en-US" sz="1600" b="0" i="0" u="none" strike="noStrike">
                          <a:solidFill>
                            <a:srgbClr val="000000"/>
                          </a:solidFill>
                          <a:effectLst/>
                          <a:latin typeface="+mj-lt"/>
                        </a:rPr>
                        <a:t>March </a:t>
                      </a:r>
                      <a:br>
                        <a:rPr lang="en-US" sz="1600" b="0" i="0" u="none" strike="noStrike">
                          <a:solidFill>
                            <a:srgbClr val="000000"/>
                          </a:solidFill>
                          <a:effectLst/>
                          <a:latin typeface="+mj-lt"/>
                        </a:rPr>
                      </a:br>
                      <a:r>
                        <a:rPr lang="en-US" sz="1600" b="0" i="0" u="none" strike="noStrike">
                          <a:solidFill>
                            <a:srgbClr val="000000"/>
                          </a:solidFill>
                          <a:effectLst/>
                          <a:latin typeface="+mj-lt"/>
                        </a:rPr>
                        <a:t>2009</a:t>
                      </a:r>
                    </a:p>
                  </a:txBody>
                  <a:tcPr marL="9525" marR="9525" marT="9525" marB="0" anchor="ctr"/>
                </a:tc>
                <a:tc>
                  <a:txBody>
                    <a:bodyPr/>
                    <a:lstStyle/>
                    <a:p>
                      <a:pPr algn="ctr" fontAlgn="t"/>
                      <a:r>
                        <a:rPr lang="en-US" sz="1600" b="0" i="0" u="none" strike="noStrike">
                          <a:solidFill>
                            <a:srgbClr val="000000"/>
                          </a:solidFill>
                          <a:effectLst/>
                          <a:latin typeface="+mj-lt"/>
                        </a:rPr>
                        <a:t>Ongoing</a:t>
                      </a:r>
                    </a:p>
                  </a:txBody>
                  <a:tcPr marL="9525" marR="9525" marT="9525" marB="0" anchor="ctr"/>
                </a:tc>
                <a:tc>
                  <a:txBody>
                    <a:bodyPr/>
                    <a:lstStyle/>
                    <a:p>
                      <a:pPr algn="ctr" fontAlgn="t"/>
                      <a:r>
                        <a:rPr lang="en-US" sz="1600" b="0" i="0" u="none" strike="noStrike" dirty="0">
                          <a:solidFill>
                            <a:srgbClr val="000000"/>
                          </a:solidFill>
                          <a:effectLst/>
                          <a:latin typeface="+mj-lt"/>
                        </a:rPr>
                        <a:t>95.5 </a:t>
                      </a:r>
                      <a:r>
                        <a:rPr lang="en-US" sz="1600" b="0" i="0" u="none" strike="noStrike" dirty="0" err="1">
                          <a:solidFill>
                            <a:srgbClr val="000000"/>
                          </a:solidFill>
                          <a:effectLst/>
                          <a:latin typeface="+mj-lt"/>
                        </a:rPr>
                        <a:t>Kms</a:t>
                      </a:r>
                      <a:endParaRPr lang="en-US" sz="1600" b="0" i="0" u="none" strike="noStrike" dirty="0">
                        <a:solidFill>
                          <a:srgbClr val="000000"/>
                        </a:solidFill>
                        <a:effectLst/>
                        <a:latin typeface="+mj-lt"/>
                      </a:endParaRPr>
                    </a:p>
                  </a:txBody>
                  <a:tcPr marL="9525" marR="9525" marT="9525" marB="0" anchor="ctr"/>
                </a:tc>
                <a:tc>
                  <a:txBody>
                    <a:bodyPr/>
                    <a:lstStyle/>
                    <a:p>
                      <a:pPr algn="l" fontAlgn="t"/>
                      <a:r>
                        <a:rPr lang="en-US" sz="1600" b="0" i="0" u="none" strike="noStrike" dirty="0">
                          <a:solidFill>
                            <a:srgbClr val="000000"/>
                          </a:solidFill>
                          <a:effectLst/>
                          <a:latin typeface="+mj-lt"/>
                        </a:rPr>
                        <a:t>Rs. 185.87 </a:t>
                      </a:r>
                      <a:r>
                        <a:rPr lang="en-US" sz="1600" b="0" i="0" u="none" strike="noStrike" dirty="0" err="1">
                          <a:solidFill>
                            <a:srgbClr val="000000"/>
                          </a:solidFill>
                          <a:effectLst/>
                          <a:latin typeface="+mj-lt"/>
                        </a:rPr>
                        <a:t>Lakhs</a:t>
                      </a:r>
                      <a:endParaRPr lang="en-US" sz="16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0003"/>
                  </a:ext>
                </a:extLst>
              </a:tr>
              <a:tr h="1278311">
                <a:tc>
                  <a:txBody>
                    <a:bodyPr/>
                    <a:lstStyle/>
                    <a:p>
                      <a:pPr algn="ctr"/>
                      <a:r>
                        <a:rPr lang="en-US" sz="1600" dirty="0">
                          <a:latin typeface="+mj-lt"/>
                        </a:rPr>
                        <a:t>3</a:t>
                      </a:r>
                    </a:p>
                  </a:txBody>
                  <a:tcPr anchor="ctr"/>
                </a:tc>
                <a:tc>
                  <a:txBody>
                    <a:bodyPr/>
                    <a:lstStyle/>
                    <a:p>
                      <a:pPr algn="just" fontAlgn="t"/>
                      <a:r>
                        <a:rPr lang="en-US" sz="1600" b="0" i="0" u="none" strike="noStrike" dirty="0">
                          <a:solidFill>
                            <a:srgbClr val="000000"/>
                          </a:solidFill>
                          <a:effectLst/>
                          <a:latin typeface="+mj-lt"/>
                        </a:rPr>
                        <a:t>Consultancy Services for preparation of Detailed Project Report for Rehabilitation and Upgrading to 2 lane with paved shoulders and strengthening of </a:t>
                      </a:r>
                      <a:r>
                        <a:rPr lang="en-US" sz="1600" b="0" i="0" u="none" strike="noStrike" dirty="0" err="1">
                          <a:solidFill>
                            <a:srgbClr val="000000"/>
                          </a:solidFill>
                          <a:effectLst/>
                          <a:latin typeface="+mj-lt"/>
                        </a:rPr>
                        <a:t>Nagrota-Mubarakpur</a:t>
                      </a:r>
                      <a:r>
                        <a:rPr lang="en-US" sz="1600" b="0" i="0" u="none" strike="noStrike" dirty="0">
                          <a:solidFill>
                            <a:srgbClr val="000000"/>
                          </a:solidFill>
                          <a:effectLst/>
                          <a:latin typeface="+mj-lt"/>
                        </a:rPr>
                        <a:t> Section (Km 0 to Km 91) of NH-20A in the state of </a:t>
                      </a:r>
                      <a:r>
                        <a:rPr lang="en-US" sz="1600" b="0" i="0" u="none" strike="noStrike" dirty="0" err="1">
                          <a:solidFill>
                            <a:srgbClr val="000000"/>
                          </a:solidFill>
                          <a:effectLst/>
                          <a:latin typeface="+mj-lt"/>
                        </a:rPr>
                        <a:t>Himanchal</a:t>
                      </a:r>
                      <a:r>
                        <a:rPr lang="en-US" sz="1600" b="0" i="0" u="none" strike="noStrike" dirty="0">
                          <a:solidFill>
                            <a:srgbClr val="000000"/>
                          </a:solidFill>
                          <a:effectLst/>
                          <a:latin typeface="+mj-lt"/>
                        </a:rPr>
                        <a:t> Pradesh (Package No.: SP/D/5) </a:t>
                      </a:r>
                    </a:p>
                  </a:txBody>
                  <a:tcPr marL="9525" marR="9525" marT="9525" marB="0" anchor="ctr"/>
                </a:tc>
                <a:tc>
                  <a:txBody>
                    <a:bodyPr/>
                    <a:lstStyle/>
                    <a:p>
                      <a:pPr algn="ctr" fontAlgn="t"/>
                      <a:r>
                        <a:rPr lang="en-US" sz="1600" b="0" i="0" u="none" strike="noStrike" dirty="0">
                          <a:solidFill>
                            <a:srgbClr val="000000"/>
                          </a:solidFill>
                          <a:effectLst/>
                          <a:latin typeface="+mj-lt"/>
                        </a:rPr>
                        <a:t>June </a:t>
                      </a:r>
                      <a:br>
                        <a:rPr lang="en-US" sz="1600" b="0" i="0" u="none" strike="noStrike" dirty="0">
                          <a:solidFill>
                            <a:srgbClr val="000000"/>
                          </a:solidFill>
                          <a:effectLst/>
                          <a:latin typeface="+mj-lt"/>
                        </a:rPr>
                      </a:br>
                      <a:r>
                        <a:rPr lang="en-US" sz="1600" b="0" i="0" u="none" strike="noStrike" dirty="0">
                          <a:solidFill>
                            <a:srgbClr val="000000"/>
                          </a:solidFill>
                          <a:effectLst/>
                          <a:latin typeface="+mj-lt"/>
                        </a:rPr>
                        <a:t>2010</a:t>
                      </a:r>
                    </a:p>
                  </a:txBody>
                  <a:tcPr marL="9525" marR="9525" marT="9525" marB="0" anchor="ctr"/>
                </a:tc>
                <a:tc>
                  <a:txBody>
                    <a:bodyPr/>
                    <a:lstStyle/>
                    <a:p>
                      <a:pPr algn="ctr" fontAlgn="t"/>
                      <a:r>
                        <a:rPr lang="en-US" sz="1600" b="0" i="0" u="none" strike="noStrike" dirty="0">
                          <a:solidFill>
                            <a:srgbClr val="000000"/>
                          </a:solidFill>
                          <a:effectLst/>
                          <a:latin typeface="+mj-lt"/>
                        </a:rPr>
                        <a:t>Ongoing</a:t>
                      </a:r>
                    </a:p>
                  </a:txBody>
                  <a:tcPr marL="9525" marR="9525" marT="9525" marB="0" anchor="ctr"/>
                </a:tc>
                <a:tc>
                  <a:txBody>
                    <a:bodyPr/>
                    <a:lstStyle/>
                    <a:p>
                      <a:pPr algn="ctr" fontAlgn="t"/>
                      <a:r>
                        <a:rPr lang="en-US" sz="1600" b="0" i="0" u="none" strike="noStrike" dirty="0">
                          <a:solidFill>
                            <a:srgbClr val="000000"/>
                          </a:solidFill>
                          <a:effectLst/>
                          <a:latin typeface="+mj-lt"/>
                        </a:rPr>
                        <a:t>91 </a:t>
                      </a:r>
                      <a:r>
                        <a:rPr lang="en-US" sz="1600" b="0" i="0" u="none" strike="noStrike" dirty="0" err="1">
                          <a:solidFill>
                            <a:srgbClr val="000000"/>
                          </a:solidFill>
                          <a:effectLst/>
                          <a:latin typeface="+mj-lt"/>
                        </a:rPr>
                        <a:t>Kms</a:t>
                      </a:r>
                      <a:endParaRPr lang="en-US" sz="1600" b="0" i="0" u="none" strike="noStrike" dirty="0">
                        <a:solidFill>
                          <a:srgbClr val="000000"/>
                        </a:solidFill>
                        <a:effectLst/>
                        <a:latin typeface="+mj-lt"/>
                      </a:endParaRPr>
                    </a:p>
                  </a:txBody>
                  <a:tcPr marL="9525" marR="9525" marT="9525" marB="0" anchor="ctr"/>
                </a:tc>
                <a:tc>
                  <a:txBody>
                    <a:bodyPr/>
                    <a:lstStyle/>
                    <a:p>
                      <a:pPr algn="l" fontAlgn="t"/>
                      <a:r>
                        <a:rPr lang="en-US" sz="1600" b="0" i="0" u="none" strike="noStrike" dirty="0" err="1">
                          <a:solidFill>
                            <a:srgbClr val="000000"/>
                          </a:solidFill>
                          <a:effectLst/>
                          <a:latin typeface="+mj-lt"/>
                        </a:rPr>
                        <a:t>Rs</a:t>
                      </a:r>
                      <a:r>
                        <a:rPr lang="en-US" sz="1600" b="0" i="0" u="none" strike="noStrike" dirty="0">
                          <a:solidFill>
                            <a:srgbClr val="000000"/>
                          </a:solidFill>
                          <a:effectLst/>
                          <a:latin typeface="+mj-lt"/>
                        </a:rPr>
                        <a:t>. 189.14 Lakhs</a:t>
                      </a:r>
                    </a:p>
                  </a:txBody>
                  <a:tcPr marL="9525" marR="9525" marT="9525" marB="0" anchor="ctr"/>
                </a:tc>
                <a:extLst>
                  <a:ext uri="{0D108BD9-81ED-4DB2-BD59-A6C34878D82A}">
                    <a16:rowId xmlns:a16="http://schemas.microsoft.com/office/drawing/2014/main" val="10004"/>
                  </a:ext>
                </a:extLst>
              </a:tr>
              <a:tr h="1278311">
                <a:tc>
                  <a:txBody>
                    <a:bodyPr/>
                    <a:lstStyle/>
                    <a:p>
                      <a:pPr algn="ctr"/>
                      <a:r>
                        <a:rPr lang="en-US" sz="1600" dirty="0">
                          <a:latin typeface="+mj-lt"/>
                        </a:rPr>
                        <a:t>4</a:t>
                      </a:r>
                    </a:p>
                  </a:txBody>
                  <a:tcPr anchor="ctr"/>
                </a:tc>
                <a:tc>
                  <a:txBody>
                    <a:bodyPr/>
                    <a:lstStyle/>
                    <a:p>
                      <a:pPr algn="just" fontAlgn="t"/>
                      <a:r>
                        <a:rPr lang="en-US" sz="1600" b="0" i="0" u="none" strike="noStrike" dirty="0">
                          <a:solidFill>
                            <a:srgbClr val="000000"/>
                          </a:solidFill>
                          <a:effectLst/>
                          <a:latin typeface="+mj-lt"/>
                        </a:rPr>
                        <a:t>Consultancy services for Preparation of Detailed Project Report for Rehabilitation and Upgrading to 2 lanes/2 lane with paved shoulders configuration and strengthening of </a:t>
                      </a:r>
                      <a:r>
                        <a:rPr lang="en-US" sz="1600" b="0" i="0" u="none" strike="noStrike" dirty="0" err="1">
                          <a:solidFill>
                            <a:srgbClr val="000000"/>
                          </a:solidFill>
                          <a:effectLst/>
                          <a:latin typeface="+mj-lt"/>
                        </a:rPr>
                        <a:t>Rengali-Talchar</a:t>
                      </a:r>
                      <a:r>
                        <a:rPr lang="en-US" sz="1600" b="0" i="0" u="none" strike="noStrike" dirty="0">
                          <a:solidFill>
                            <a:srgbClr val="000000"/>
                          </a:solidFill>
                          <a:effectLst/>
                          <a:latin typeface="+mj-lt"/>
                        </a:rPr>
                        <a:t> Section (Km 227 to Km 295) of NH – 200 in the state of Orissa</a:t>
                      </a:r>
                    </a:p>
                  </a:txBody>
                  <a:tcPr marL="9525" marR="9525" marT="9525" marB="0" anchor="ctr"/>
                </a:tc>
                <a:tc>
                  <a:txBody>
                    <a:bodyPr/>
                    <a:lstStyle/>
                    <a:p>
                      <a:pPr algn="ctr" fontAlgn="t"/>
                      <a:r>
                        <a:rPr lang="en-US" sz="1600" b="0" i="0" u="none" strike="noStrike">
                          <a:solidFill>
                            <a:srgbClr val="000000"/>
                          </a:solidFill>
                          <a:effectLst/>
                          <a:latin typeface="+mj-lt"/>
                        </a:rPr>
                        <a:t>June </a:t>
                      </a:r>
                      <a:br>
                        <a:rPr lang="en-US" sz="1600" b="0" i="0" u="none" strike="noStrike">
                          <a:solidFill>
                            <a:srgbClr val="000000"/>
                          </a:solidFill>
                          <a:effectLst/>
                          <a:latin typeface="+mj-lt"/>
                        </a:rPr>
                      </a:br>
                      <a:r>
                        <a:rPr lang="en-US" sz="1600" b="0" i="0" u="none" strike="noStrike">
                          <a:solidFill>
                            <a:srgbClr val="000000"/>
                          </a:solidFill>
                          <a:effectLst/>
                          <a:latin typeface="+mj-lt"/>
                        </a:rPr>
                        <a:t>2010</a:t>
                      </a:r>
                    </a:p>
                  </a:txBody>
                  <a:tcPr marL="9525" marR="9525" marT="9525" marB="0" anchor="ctr"/>
                </a:tc>
                <a:tc>
                  <a:txBody>
                    <a:bodyPr/>
                    <a:lstStyle/>
                    <a:p>
                      <a:pPr algn="ctr" fontAlgn="t"/>
                      <a:r>
                        <a:rPr lang="en-US" sz="1600" b="0" i="0" u="none" strike="noStrike">
                          <a:solidFill>
                            <a:srgbClr val="000000"/>
                          </a:solidFill>
                          <a:effectLst/>
                          <a:latin typeface="+mj-lt"/>
                        </a:rPr>
                        <a:t>March </a:t>
                      </a:r>
                      <a:br>
                        <a:rPr lang="en-US" sz="1600" b="0" i="0" u="none" strike="noStrike">
                          <a:solidFill>
                            <a:srgbClr val="000000"/>
                          </a:solidFill>
                          <a:effectLst/>
                          <a:latin typeface="+mj-lt"/>
                        </a:rPr>
                      </a:br>
                      <a:r>
                        <a:rPr lang="en-US" sz="1600" b="0" i="0" u="none" strike="noStrike">
                          <a:solidFill>
                            <a:srgbClr val="000000"/>
                          </a:solidFill>
                          <a:effectLst/>
                          <a:latin typeface="+mj-lt"/>
                        </a:rPr>
                        <a:t>2011</a:t>
                      </a:r>
                    </a:p>
                  </a:txBody>
                  <a:tcPr marL="9525" marR="9525" marT="9525" marB="0" anchor="ctr"/>
                </a:tc>
                <a:tc>
                  <a:txBody>
                    <a:bodyPr/>
                    <a:lstStyle/>
                    <a:p>
                      <a:pPr algn="ctr" fontAlgn="t"/>
                      <a:r>
                        <a:rPr lang="en-US" sz="1600" b="0" i="0" u="none" strike="noStrike" dirty="0">
                          <a:solidFill>
                            <a:srgbClr val="000000"/>
                          </a:solidFill>
                          <a:effectLst/>
                          <a:latin typeface="+mj-lt"/>
                        </a:rPr>
                        <a:t>68 </a:t>
                      </a:r>
                      <a:r>
                        <a:rPr lang="en-US" sz="1600" b="0" i="0" u="none" strike="noStrike" dirty="0" err="1">
                          <a:solidFill>
                            <a:srgbClr val="000000"/>
                          </a:solidFill>
                          <a:effectLst/>
                          <a:latin typeface="+mj-lt"/>
                        </a:rPr>
                        <a:t>kms</a:t>
                      </a:r>
                      <a:r>
                        <a:rPr lang="en-US" sz="1600" b="0" i="0" u="none" strike="noStrike" dirty="0">
                          <a:solidFill>
                            <a:srgbClr val="000000"/>
                          </a:solidFill>
                          <a:effectLst/>
                          <a:latin typeface="+mj-lt"/>
                        </a:rPr>
                        <a:t>.</a:t>
                      </a:r>
                    </a:p>
                  </a:txBody>
                  <a:tcPr marL="9525" marR="9525" marT="9525" marB="0" anchor="ctr"/>
                </a:tc>
                <a:tc>
                  <a:txBody>
                    <a:bodyPr/>
                    <a:lstStyle/>
                    <a:p>
                      <a:pPr algn="l" fontAlgn="t"/>
                      <a:r>
                        <a:rPr lang="en-US" sz="1600" b="0" i="0" u="none" strike="noStrike" dirty="0" err="1">
                          <a:solidFill>
                            <a:srgbClr val="000000"/>
                          </a:solidFill>
                          <a:effectLst/>
                          <a:latin typeface="+mj-lt"/>
                        </a:rPr>
                        <a:t>Rs</a:t>
                      </a:r>
                      <a:r>
                        <a:rPr lang="en-US" sz="1600" b="0" i="0" u="none" strike="noStrike" dirty="0">
                          <a:solidFill>
                            <a:srgbClr val="000000"/>
                          </a:solidFill>
                          <a:effectLst/>
                          <a:latin typeface="+mj-lt"/>
                        </a:rPr>
                        <a:t>. 150.00 Lakhs</a:t>
                      </a: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31855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1259">
              <a:lnSpc>
                <a:spcPct val="110000"/>
              </a:lnSpc>
            </a:pPr>
            <a:r>
              <a:rPr kumimoji="1" lang="en-US" sz="3600" b="1" i="1" dirty="0">
                <a:solidFill>
                  <a:schemeClr val="bg1"/>
                </a:solidFill>
                <a:latin typeface="Franklin Gothic Book" pitchFamily="34" charset="0"/>
                <a:ea typeface="Helvetica Neue Light"/>
                <a:cs typeface="Helvetica Neue Light"/>
              </a:rPr>
              <a:t>vg</a:t>
            </a:r>
            <a:endParaRPr lang="en-US" sz="1800" i="1" dirty="0">
              <a:solidFill>
                <a:schemeClr val="bg1"/>
              </a:solidFill>
              <a:latin typeface="Helvetica Neue Light"/>
              <a:ea typeface="Helvetica Neue Light"/>
              <a:cs typeface="Helvetica Neue 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4EFB8536-F3F6-47B6-B107-462F933798CE}"/>
              </a:ext>
            </a:extLst>
          </p:cNvPr>
          <p:cNvGraphicFramePr>
            <a:graphicFrameLocks noGrp="1"/>
          </p:cNvGraphicFramePr>
          <p:nvPr/>
        </p:nvGraphicFramePr>
        <p:xfrm>
          <a:off x="457200" y="1102994"/>
          <a:ext cx="13738940" cy="7660005"/>
        </p:xfrm>
        <a:graphic>
          <a:graphicData uri="http://schemas.openxmlformats.org/drawingml/2006/table">
            <a:tbl>
              <a:tblPr firstRow="1" bandRow="1">
                <a:tableStyleId>{5C22544A-7EE6-4342-B048-85BDC9FD1C3A}</a:tableStyleId>
              </a:tblPr>
              <a:tblGrid>
                <a:gridCol w="668865">
                  <a:extLst>
                    <a:ext uri="{9D8B030D-6E8A-4147-A177-3AD203B41FA5}">
                      <a16:colId xmlns:a16="http://schemas.microsoft.com/office/drawing/2014/main" val="20000"/>
                    </a:ext>
                  </a:extLst>
                </a:gridCol>
                <a:gridCol w="7638567">
                  <a:extLst>
                    <a:ext uri="{9D8B030D-6E8A-4147-A177-3AD203B41FA5}">
                      <a16:colId xmlns:a16="http://schemas.microsoft.com/office/drawing/2014/main" val="20001"/>
                    </a:ext>
                  </a:extLst>
                </a:gridCol>
                <a:gridCol w="1065168">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514733">
                  <a:extLst>
                    <a:ext uri="{9D8B030D-6E8A-4147-A177-3AD203B41FA5}">
                      <a16:colId xmlns:a16="http://schemas.microsoft.com/office/drawing/2014/main" val="20004"/>
                    </a:ext>
                  </a:extLst>
                </a:gridCol>
                <a:gridCol w="1708607">
                  <a:extLst>
                    <a:ext uri="{9D8B030D-6E8A-4147-A177-3AD203B41FA5}">
                      <a16:colId xmlns:a16="http://schemas.microsoft.com/office/drawing/2014/main" val="20005"/>
                    </a:ext>
                  </a:extLst>
                </a:gridCol>
              </a:tblGrid>
              <a:tr h="622543">
                <a:tc gridSpan="6">
                  <a:txBody>
                    <a:bodyPr/>
                    <a:lstStyle/>
                    <a:p>
                      <a:r>
                        <a:rPr lang="en-US" sz="2000" dirty="0"/>
                        <a:t>Category:          DPR</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946939">
                <a:tc>
                  <a:txBody>
                    <a:bodyPr/>
                    <a:lstStyle/>
                    <a:p>
                      <a:pPr marL="0" algn="ctr" defTabSz="1358524" rtl="0" eaLnBrk="1" fontAlgn="ctr" latinLnBrk="0" hangingPunct="1"/>
                      <a:r>
                        <a:rPr lang="en-US" sz="1600" b="1" kern="1200" dirty="0">
                          <a:solidFill>
                            <a:schemeClr val="dk1"/>
                          </a:solidFill>
                          <a:latin typeface="+mn-lt"/>
                          <a:ea typeface="+mn-ea"/>
                          <a:cs typeface="+mn-cs"/>
                        </a:rPr>
                        <a:t>Sr. No.</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Name of the Projects</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Start Date</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End </a:t>
                      </a:r>
                      <a:br>
                        <a:rPr lang="en-US" sz="1600" b="1" kern="1200" dirty="0">
                          <a:solidFill>
                            <a:schemeClr val="dk1"/>
                          </a:solidFill>
                          <a:latin typeface="+mn-lt"/>
                          <a:ea typeface="+mn-ea"/>
                          <a:cs typeface="+mn-cs"/>
                        </a:rPr>
                      </a:br>
                      <a:r>
                        <a:rPr lang="en-US" sz="1600" b="1" kern="1200" dirty="0">
                          <a:solidFill>
                            <a:schemeClr val="dk1"/>
                          </a:solidFill>
                          <a:latin typeface="+mn-lt"/>
                          <a:ea typeface="+mn-ea"/>
                          <a:cs typeface="+mn-cs"/>
                        </a:rPr>
                        <a:t>Date     </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Road/Bridge Length</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Project Cost Rs. In </a:t>
                      </a:r>
                      <a:r>
                        <a:rPr lang="en-US" sz="1600" b="1" kern="1200" dirty="0" err="1">
                          <a:solidFill>
                            <a:schemeClr val="dk1"/>
                          </a:solidFill>
                          <a:latin typeface="+mn-lt"/>
                          <a:ea typeface="+mn-ea"/>
                          <a:cs typeface="+mn-cs"/>
                        </a:rPr>
                        <a:t>Lakhs</a:t>
                      </a:r>
                      <a:endParaRPr lang="en-US" sz="1600" b="1"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0001"/>
                  </a:ext>
                </a:extLst>
              </a:tr>
              <a:tr h="946939">
                <a:tc>
                  <a:txBody>
                    <a:bodyPr/>
                    <a:lstStyle/>
                    <a:p>
                      <a:pPr algn="ctr"/>
                      <a:r>
                        <a:rPr lang="en-US" sz="1600" dirty="0">
                          <a:latin typeface="+mn-lt"/>
                        </a:rPr>
                        <a:t>5</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Preparation of DPR for Upgradation of existing roads and construction of New roads in the state of Nagaland</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August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2002</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June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2005</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354.421 </a:t>
                      </a:r>
                      <a:r>
                        <a:rPr lang="en-US" sz="1600" b="0" i="0" u="none" strike="noStrike" kern="1200" dirty="0" err="1">
                          <a:solidFill>
                            <a:srgbClr val="000000"/>
                          </a:solidFill>
                          <a:effectLst/>
                          <a:latin typeface="+mn-lt"/>
                          <a:ea typeface="+mn-ea"/>
                          <a:cs typeface="+mn-cs"/>
                        </a:rPr>
                        <a:t>Kms</a:t>
                      </a:r>
                      <a:r>
                        <a:rPr lang="en-US" sz="1600" b="0" i="0" u="none" strike="noStrike" kern="1200" dirty="0">
                          <a:solidFill>
                            <a:srgbClr val="000000"/>
                          </a:solidFill>
                          <a:effectLst/>
                          <a:latin typeface="+mn-lt"/>
                          <a:ea typeface="+mn-ea"/>
                          <a:cs typeface="+mn-cs"/>
                        </a:rPr>
                        <a:t> </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 100.00 </a:t>
                      </a:r>
                      <a:r>
                        <a:rPr lang="en-US" sz="1600" b="0" i="0" u="none" strike="noStrike" kern="1200" dirty="0" err="1">
                          <a:solidFill>
                            <a:srgbClr val="000000"/>
                          </a:solidFill>
                          <a:effectLst/>
                          <a:latin typeface="+mn-lt"/>
                          <a:ea typeface="+mn-ea"/>
                          <a:cs typeface="+mn-cs"/>
                        </a:rPr>
                        <a:t>Lakhs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2"/>
                  </a:ext>
                </a:extLst>
              </a:tr>
              <a:tr h="946939">
                <a:tc>
                  <a:txBody>
                    <a:bodyPr/>
                    <a:lstStyle/>
                    <a:p>
                      <a:pPr algn="ctr"/>
                      <a:r>
                        <a:rPr lang="en-US" sz="1600" dirty="0">
                          <a:latin typeface="+mn-lt"/>
                        </a:rPr>
                        <a:t>6</a:t>
                      </a:r>
                    </a:p>
                  </a:txBody>
                  <a:tcPr anchor="ctr"/>
                </a:tc>
                <a:tc>
                  <a:txBody>
                    <a:bodyPr/>
                    <a:lstStyle/>
                    <a:p>
                      <a:pPr marL="0" algn="just" defTabSz="1358524" rtl="0" eaLnBrk="1" fontAlgn="t" latinLnBrk="0" hangingPunct="1"/>
                      <a:r>
                        <a:rPr lang="it-IT" sz="1600" b="0" i="0" u="none" strike="noStrike" kern="1200" dirty="0">
                          <a:solidFill>
                            <a:srgbClr val="000000"/>
                          </a:solidFill>
                          <a:effectLst/>
                          <a:latin typeface="+mn-lt"/>
                          <a:ea typeface="+mn-ea"/>
                          <a:cs typeface="+mn-cs"/>
                        </a:rPr>
                        <a:t>IRCON, DELHI (77.40 Km Vaishali, Muzzafarpur &amp; Samastipur </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 February</a:t>
                      </a:r>
                      <a:r>
                        <a:rPr lang="en-US" sz="1600" b="0" i="0" u="none" strike="noStrike" kern="1200" baseline="0" dirty="0">
                          <a:solidFill>
                            <a:srgbClr val="000000"/>
                          </a:solidFill>
                          <a:effectLst/>
                          <a:latin typeface="+mn-lt"/>
                          <a:ea typeface="+mn-ea"/>
                          <a:cs typeface="+mn-cs"/>
                        </a:rPr>
                        <a:t> 2006</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 November 2008</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63.482 </a:t>
                      </a:r>
                      <a:r>
                        <a:rPr lang="en-US" sz="1600" b="0" i="0" u="none" strike="noStrike" kern="1200" dirty="0" err="1">
                          <a:solidFill>
                            <a:srgbClr val="000000"/>
                          </a:solidFill>
                          <a:effectLst/>
                          <a:latin typeface="+mn-lt"/>
                          <a:ea typeface="+mn-ea"/>
                          <a:cs typeface="+mn-cs"/>
                        </a:rPr>
                        <a:t>Kms</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 97.55 </a:t>
                      </a:r>
                      <a:r>
                        <a:rPr lang="en-US" sz="1600" b="0" i="0" u="none" strike="noStrike" kern="1200" dirty="0" err="1">
                          <a:solidFill>
                            <a:srgbClr val="000000"/>
                          </a:solidFill>
                          <a:effectLst/>
                          <a:latin typeface="+mn-lt"/>
                          <a:ea typeface="+mn-ea"/>
                          <a:cs typeface="+mn-cs"/>
                        </a:rPr>
                        <a:t>Crores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3"/>
                  </a:ext>
                </a:extLst>
              </a:tr>
              <a:tr h="946939">
                <a:tc>
                  <a:txBody>
                    <a:bodyPr/>
                    <a:lstStyle/>
                    <a:p>
                      <a:pPr algn="ctr"/>
                      <a:r>
                        <a:rPr lang="en-US" sz="1600" dirty="0">
                          <a:latin typeface="+mn-lt"/>
                        </a:rPr>
                        <a:t>7</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IRCON, DELHI (90.25 Km </a:t>
                      </a:r>
                      <a:r>
                        <a:rPr lang="en-US" sz="1600" b="0" i="0" u="none" strike="noStrike" kern="1200" dirty="0" err="1">
                          <a:solidFill>
                            <a:srgbClr val="000000"/>
                          </a:solidFill>
                          <a:effectLst/>
                          <a:latin typeface="+mn-lt"/>
                          <a:ea typeface="+mn-ea"/>
                          <a:cs typeface="+mn-cs"/>
                        </a:rPr>
                        <a:t>Samastipur</a:t>
                      </a:r>
                      <a:r>
                        <a:rPr lang="en-US" sz="1600" b="0" i="0" u="none" strike="noStrike" kern="1200" dirty="0">
                          <a:solidFill>
                            <a:srgbClr val="000000"/>
                          </a:solidFill>
                          <a:effectLst/>
                          <a:latin typeface="+mn-lt"/>
                          <a:ea typeface="+mn-ea"/>
                          <a:cs typeface="+mn-cs"/>
                        </a:rPr>
                        <a:t> &amp; </a:t>
                      </a:r>
                      <a:r>
                        <a:rPr lang="en-US" sz="1600" b="0" i="0" u="none" strike="noStrike" kern="1200" dirty="0" err="1">
                          <a:solidFill>
                            <a:srgbClr val="000000"/>
                          </a:solidFill>
                          <a:effectLst/>
                          <a:latin typeface="+mn-lt"/>
                          <a:ea typeface="+mn-ea"/>
                          <a:cs typeface="+mn-cs"/>
                        </a:rPr>
                        <a:t>Darbhanga</a:t>
                      </a:r>
                      <a:r>
                        <a:rPr lang="en-US" sz="1600" b="0" i="0" u="none" strike="noStrike" kern="1200" dirty="0">
                          <a:solidFill>
                            <a:srgbClr val="000000"/>
                          </a:solidFill>
                          <a:effectLst/>
                          <a:latin typeface="+mn-lt"/>
                          <a:ea typeface="+mn-ea"/>
                          <a:cs typeface="+mn-cs"/>
                        </a:rPr>
                        <a:t>)</a:t>
                      </a:r>
                    </a:p>
                  </a:txBody>
                  <a:tcPr marL="9525" marR="9525" marT="9525" marB="0" anchor="ctr"/>
                </a:tc>
                <a:tc>
                  <a:txBody>
                    <a:bodyPr/>
                    <a:lstStyle/>
                    <a:p>
                      <a:pPr marL="0" marR="0" indent="0" algn="ctr" defTabSz="1358524"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mn-lt"/>
                          <a:ea typeface="+mn-ea"/>
                          <a:cs typeface="+mn-cs"/>
                        </a:rPr>
                        <a:t>  February</a:t>
                      </a:r>
                      <a:r>
                        <a:rPr lang="en-US" sz="1600" b="0" i="0" u="none" strike="noStrike" kern="1200" baseline="0" dirty="0">
                          <a:solidFill>
                            <a:srgbClr val="000000"/>
                          </a:solidFill>
                          <a:effectLst/>
                          <a:latin typeface="+mn-lt"/>
                          <a:ea typeface="+mn-ea"/>
                          <a:cs typeface="+mn-cs"/>
                        </a:rPr>
                        <a:t> 2006</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marR="0" indent="0" algn="ctr" defTabSz="1358524"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mn-lt"/>
                          <a:ea typeface="+mn-ea"/>
                          <a:cs typeface="+mn-cs"/>
                        </a:rPr>
                        <a:t> November 2008</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97.17 </a:t>
                      </a:r>
                      <a:r>
                        <a:rPr lang="en-US" sz="1600" b="0" i="0" u="none" strike="noStrike" kern="1200" dirty="0" err="1">
                          <a:solidFill>
                            <a:srgbClr val="000000"/>
                          </a:solidFill>
                          <a:effectLst/>
                          <a:latin typeface="+mn-lt"/>
                          <a:ea typeface="+mn-ea"/>
                          <a:cs typeface="+mn-cs"/>
                        </a:rPr>
                        <a:t>Kms</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 186.18 </a:t>
                      </a:r>
                      <a:r>
                        <a:rPr lang="en-US" sz="1600" b="0" i="0" u="none" strike="noStrike" kern="1200" dirty="0" err="1">
                          <a:solidFill>
                            <a:srgbClr val="000000"/>
                          </a:solidFill>
                          <a:effectLst/>
                          <a:latin typeface="+mn-lt"/>
                          <a:ea typeface="+mn-ea"/>
                          <a:cs typeface="+mn-cs"/>
                        </a:rPr>
                        <a:t>Crores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4"/>
                  </a:ext>
                </a:extLst>
              </a:tr>
              <a:tr h="946939">
                <a:tc>
                  <a:txBody>
                    <a:bodyPr/>
                    <a:lstStyle/>
                    <a:p>
                      <a:pPr algn="ctr"/>
                      <a:r>
                        <a:rPr lang="en-US" sz="1600" dirty="0">
                          <a:latin typeface="+mn-lt"/>
                        </a:rPr>
                        <a:t>8</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Preparation of feasibility cum preliminary design report for 4-laning of </a:t>
                      </a:r>
                      <a:r>
                        <a:rPr lang="en-US" sz="1600" b="0" i="0" u="none" strike="noStrike" kern="1200" dirty="0" err="1">
                          <a:solidFill>
                            <a:srgbClr val="000000"/>
                          </a:solidFill>
                          <a:effectLst/>
                          <a:latin typeface="+mn-lt"/>
                          <a:ea typeface="+mn-ea"/>
                          <a:cs typeface="+mn-cs"/>
                        </a:rPr>
                        <a:t>Reengus</a:t>
                      </a:r>
                      <a:r>
                        <a:rPr lang="en-US" sz="1600" b="0" i="0" u="none" strike="noStrike" kern="1200" dirty="0">
                          <a:solidFill>
                            <a:srgbClr val="000000"/>
                          </a:solidFill>
                          <a:effectLst/>
                          <a:latin typeface="+mn-lt"/>
                          <a:ea typeface="+mn-ea"/>
                          <a:cs typeface="+mn-cs"/>
                        </a:rPr>
                        <a:t> to Sikar section of NH-11 to be executed as BOT (Annuity) project (Total Length 44Km)</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July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2007</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March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2008</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44.00 </a:t>
                      </a:r>
                      <a:r>
                        <a:rPr lang="en-US" sz="1600" b="0" i="0" u="none" strike="noStrike" kern="1200" dirty="0" err="1">
                          <a:solidFill>
                            <a:srgbClr val="000000"/>
                          </a:solidFill>
                          <a:effectLst/>
                          <a:latin typeface="+mn-lt"/>
                          <a:ea typeface="+mn-ea"/>
                          <a:cs typeface="+mn-cs"/>
                        </a:rPr>
                        <a:t>Kms</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 52.00 </a:t>
                      </a:r>
                      <a:r>
                        <a:rPr lang="en-US" sz="1600" b="0" i="0" u="none" strike="noStrike" kern="1200" dirty="0" err="1">
                          <a:solidFill>
                            <a:srgbClr val="000000"/>
                          </a:solidFill>
                          <a:effectLst/>
                          <a:latin typeface="+mn-lt"/>
                          <a:ea typeface="+mn-ea"/>
                          <a:cs typeface="+mn-cs"/>
                        </a:rPr>
                        <a:t>Lakhs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5"/>
                  </a:ext>
                </a:extLst>
              </a:tr>
              <a:tr h="1355828">
                <a:tc>
                  <a:txBody>
                    <a:bodyPr/>
                    <a:lstStyle/>
                    <a:p>
                      <a:pPr algn="ctr"/>
                      <a:r>
                        <a:rPr lang="en-US" sz="1600" dirty="0">
                          <a:latin typeface="+mn-lt"/>
                        </a:rPr>
                        <a:t>9</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Consultancy Services for preparation of Feasibility-cum Preliminary Design Report for rehabilitation and upgrading of Existing 2-lane road to 4/6-laning of Ludhiana-</a:t>
                      </a:r>
                      <a:r>
                        <a:rPr lang="en-US" sz="1600" b="0" i="0" u="none" strike="noStrike" kern="1200" dirty="0" err="1">
                          <a:solidFill>
                            <a:srgbClr val="000000"/>
                          </a:solidFill>
                          <a:effectLst/>
                          <a:latin typeface="+mn-lt"/>
                          <a:ea typeface="+mn-ea"/>
                          <a:cs typeface="+mn-cs"/>
                        </a:rPr>
                        <a:t>Talwandi</a:t>
                      </a:r>
                      <a:r>
                        <a:rPr lang="en-US" sz="1600" b="0" i="0" u="none" strike="noStrike" kern="1200" dirty="0">
                          <a:solidFill>
                            <a:srgbClr val="000000"/>
                          </a:solidFill>
                          <a:effectLst/>
                          <a:latin typeface="+mn-lt"/>
                          <a:ea typeface="+mn-ea"/>
                          <a:cs typeface="+mn-cs"/>
                        </a:rPr>
                        <a:t>  section of NH-95 to be executed as BOT Project on DBFO pattern under NHDP Phase III in the State of Punjab (Package No. NHAI/DBFO-II/DPR/06 and Length 84 km). </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June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2008</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July 2016</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84.00 </a:t>
                      </a:r>
                      <a:r>
                        <a:rPr lang="en-US" sz="1600" b="0" i="0" u="none" strike="noStrike" kern="1200" dirty="0" err="1">
                          <a:solidFill>
                            <a:srgbClr val="000000"/>
                          </a:solidFill>
                          <a:effectLst/>
                          <a:latin typeface="+mn-lt"/>
                          <a:ea typeface="+mn-ea"/>
                          <a:cs typeface="+mn-cs"/>
                        </a:rPr>
                        <a:t>Kms</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 109.52 </a:t>
                      </a:r>
                      <a:r>
                        <a:rPr lang="en-US" sz="1600" b="0" i="0" u="none" strike="noStrike" kern="1200" dirty="0" err="1">
                          <a:solidFill>
                            <a:srgbClr val="000000"/>
                          </a:solidFill>
                          <a:effectLst/>
                          <a:latin typeface="+mn-lt"/>
                          <a:ea typeface="+mn-ea"/>
                          <a:cs typeface="+mn-cs"/>
                        </a:rPr>
                        <a:t>Lakhs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6"/>
                  </a:ext>
                </a:extLst>
              </a:tr>
              <a:tr h="946939">
                <a:tc>
                  <a:txBody>
                    <a:bodyPr/>
                    <a:lstStyle/>
                    <a:p>
                      <a:pPr algn="ctr"/>
                      <a:r>
                        <a:rPr lang="en-US" sz="1600" dirty="0">
                          <a:latin typeface="+mn-lt"/>
                        </a:rPr>
                        <a:t>10</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Detailed Project Report for </a:t>
                      </a:r>
                      <a:r>
                        <a:rPr lang="en-US" sz="1600" b="0" i="0" u="none" strike="noStrike" kern="1200" dirty="0" err="1">
                          <a:solidFill>
                            <a:srgbClr val="000000"/>
                          </a:solidFill>
                          <a:effectLst/>
                          <a:latin typeface="+mn-lt"/>
                          <a:ea typeface="+mn-ea"/>
                          <a:cs typeface="+mn-cs"/>
                        </a:rPr>
                        <a:t>Noklak</a:t>
                      </a:r>
                      <a:r>
                        <a:rPr lang="en-US" sz="1600" b="0" i="0" u="none" strike="noStrike" kern="1200" dirty="0">
                          <a:solidFill>
                            <a:srgbClr val="000000"/>
                          </a:solidFill>
                          <a:effectLst/>
                          <a:latin typeface="+mn-lt"/>
                          <a:ea typeface="+mn-ea"/>
                          <a:cs typeface="+mn-cs"/>
                        </a:rPr>
                        <a:t> Town </a:t>
                      </a:r>
                    </a:p>
                  </a:txBody>
                  <a:tcPr marL="9525" marR="9525" marT="9525" marB="0" anchor="ctr"/>
                </a:tc>
                <a:tc>
                  <a:txBody>
                    <a:bodyPr/>
                    <a:lstStyle/>
                    <a:p>
                      <a:pPr marL="0" algn="ctr" defTabSz="1358524" rtl="0" eaLnBrk="1" fontAlgn="t" latinLnBrk="0" hangingPunct="1"/>
                      <a:r>
                        <a:rPr lang="en-US" sz="1600" b="0" i="0" u="none" strike="noStrike" kern="1200">
                          <a:solidFill>
                            <a:srgbClr val="000000"/>
                          </a:solidFill>
                          <a:effectLst/>
                          <a:latin typeface="+mn-lt"/>
                          <a:ea typeface="+mn-ea"/>
                          <a:cs typeface="+mn-cs"/>
                        </a:rPr>
                        <a:t>November  </a:t>
                      </a:r>
                      <a:br>
                        <a:rPr lang="en-US" sz="1600" b="0" i="0" u="none" strike="noStrike" kern="1200">
                          <a:solidFill>
                            <a:srgbClr val="000000"/>
                          </a:solidFill>
                          <a:effectLst/>
                          <a:latin typeface="+mn-lt"/>
                          <a:ea typeface="+mn-ea"/>
                          <a:cs typeface="+mn-cs"/>
                        </a:rPr>
                      </a:br>
                      <a:r>
                        <a:rPr lang="en-US" sz="1600" b="0" i="0" u="none" strike="noStrike" kern="1200">
                          <a:solidFill>
                            <a:srgbClr val="000000"/>
                          </a:solidFill>
                          <a:effectLst/>
                          <a:latin typeface="+mn-lt"/>
                          <a:ea typeface="+mn-ea"/>
                          <a:cs typeface="+mn-cs"/>
                        </a:rPr>
                        <a:t>2008</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February 2010</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60.337</a:t>
                      </a:r>
                      <a:r>
                        <a:rPr lang="en-US" sz="1600" b="0" i="0" u="none" strike="noStrike" kern="1200" baseline="0" dirty="0">
                          <a:solidFill>
                            <a:srgbClr val="000000"/>
                          </a:solidFill>
                          <a:effectLst/>
                          <a:latin typeface="+mn-lt"/>
                          <a:ea typeface="+mn-ea"/>
                          <a:cs typeface="+mn-cs"/>
                        </a:rPr>
                        <a:t> </a:t>
                      </a:r>
                      <a:r>
                        <a:rPr lang="en-US" sz="1600" b="0" i="0" u="none" strike="noStrike" kern="1200" baseline="0" dirty="0" err="1">
                          <a:solidFill>
                            <a:srgbClr val="000000"/>
                          </a:solidFill>
                          <a:effectLst/>
                          <a:latin typeface="+mn-lt"/>
                          <a:ea typeface="+mn-ea"/>
                          <a:cs typeface="+mn-cs"/>
                        </a:rPr>
                        <a:t>Kms</a:t>
                      </a:r>
                      <a:endParaRPr lang="en-US" sz="1600" b="0" i="0" u="none" strike="noStrike" kern="1200" dirty="0">
                        <a:solidFill>
                          <a:srgbClr val="000000"/>
                        </a:solidFill>
                        <a:effectLst/>
                        <a:latin typeface="+mn-lt"/>
                        <a:ea typeface="+mn-ea"/>
                        <a:cs typeface="+mn-cs"/>
                      </a:endParaRP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Rs.5 </a:t>
                      </a:r>
                      <a:r>
                        <a:rPr lang="en-US" sz="1600" b="0" i="0" u="none" strike="noStrike" kern="1200" dirty="0" err="1">
                          <a:solidFill>
                            <a:srgbClr val="000000"/>
                          </a:solidFill>
                          <a:effectLst/>
                          <a:latin typeface="+mn-lt"/>
                          <a:ea typeface="+mn-ea"/>
                          <a:cs typeface="+mn-cs"/>
                        </a:rPr>
                        <a:t>Crores</a:t>
                      </a:r>
                      <a:endParaRPr lang="en-US" sz="16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746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EC28D7A4-B1C1-45A1-84BF-9597F86B360A}"/>
              </a:ext>
            </a:extLst>
          </p:cNvPr>
          <p:cNvGraphicFramePr>
            <a:graphicFrameLocks noGrp="1"/>
          </p:cNvGraphicFramePr>
          <p:nvPr/>
        </p:nvGraphicFramePr>
        <p:xfrm>
          <a:off x="304800" y="914400"/>
          <a:ext cx="13106400" cy="7711440"/>
        </p:xfrm>
        <a:graphic>
          <a:graphicData uri="http://schemas.openxmlformats.org/drawingml/2006/table">
            <a:tbl>
              <a:tblPr firstRow="1" bandRow="1">
                <a:tableStyleId>{5C22544A-7EE6-4342-B048-85BDC9FD1C3A}</a:tableStyleId>
              </a:tblPr>
              <a:tblGrid>
                <a:gridCol w="1055249">
                  <a:extLst>
                    <a:ext uri="{9D8B030D-6E8A-4147-A177-3AD203B41FA5}">
                      <a16:colId xmlns:a16="http://schemas.microsoft.com/office/drawing/2014/main" val="20000"/>
                    </a:ext>
                  </a:extLst>
                </a:gridCol>
                <a:gridCol w="12051151">
                  <a:extLst>
                    <a:ext uri="{9D8B030D-6E8A-4147-A177-3AD203B41FA5}">
                      <a16:colId xmlns:a16="http://schemas.microsoft.com/office/drawing/2014/main" val="20001"/>
                    </a:ext>
                  </a:extLst>
                </a:gridCol>
              </a:tblGrid>
              <a:tr h="304800">
                <a:tc gridSpan="2">
                  <a:txBody>
                    <a:bodyPr/>
                    <a:lstStyle/>
                    <a:p>
                      <a:r>
                        <a:rPr lang="en-US" sz="2000" dirty="0"/>
                        <a:t>Category:          DPR</a:t>
                      </a:r>
                    </a:p>
                  </a:txBody>
                  <a:tcPr/>
                </a:tc>
                <a:tc hMerge="1">
                  <a:txBody>
                    <a:bodyPr/>
                    <a:lstStyle/>
                    <a:p>
                      <a:endParaRPr lang="en-US" dirty="0"/>
                    </a:p>
                  </a:txBody>
                  <a:tcPr/>
                </a:tc>
                <a:extLst>
                  <a:ext uri="{0D108BD9-81ED-4DB2-BD59-A6C34878D82A}">
                    <a16:rowId xmlns:a16="http://schemas.microsoft.com/office/drawing/2014/main" val="10000"/>
                  </a:ext>
                </a:extLst>
              </a:tr>
              <a:tr h="609600">
                <a:tc>
                  <a:txBody>
                    <a:bodyPr/>
                    <a:lstStyle/>
                    <a:p>
                      <a:pPr marL="0" algn="ctr" defTabSz="1358524" rtl="0" eaLnBrk="1" fontAlgn="ctr" latinLnBrk="0" hangingPunct="1"/>
                      <a:r>
                        <a:rPr lang="en-US" sz="1600" b="1" kern="1200" dirty="0">
                          <a:solidFill>
                            <a:schemeClr val="dk1"/>
                          </a:solidFill>
                          <a:latin typeface="+mn-lt"/>
                          <a:ea typeface="+mn-ea"/>
                          <a:cs typeface="+mn-cs"/>
                        </a:rPr>
                        <a:t>Sr. No.</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Name of the Projects</a:t>
                      </a:r>
                    </a:p>
                  </a:txBody>
                  <a:tcPr anchor="ctr"/>
                </a:tc>
                <a:extLst>
                  <a:ext uri="{0D108BD9-81ED-4DB2-BD59-A6C34878D82A}">
                    <a16:rowId xmlns:a16="http://schemas.microsoft.com/office/drawing/2014/main" val="10001"/>
                  </a:ext>
                </a:extLst>
              </a:tr>
              <a:tr h="609600">
                <a:tc>
                  <a:txBody>
                    <a:bodyPr/>
                    <a:lstStyle/>
                    <a:p>
                      <a:pPr algn="ctr"/>
                      <a:r>
                        <a:rPr lang="en-US" sz="1600" dirty="0">
                          <a:latin typeface="+mn-lt"/>
                        </a:rPr>
                        <a:t>11</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M.P. Rural Road Development Authority - DPR Consultancy Services  for PIU Chhatarpur</a:t>
                      </a:r>
                    </a:p>
                  </a:txBody>
                  <a:tcPr marL="9525" marR="9525" marT="9525" marB="0" anchor="ctr"/>
                </a:tc>
                <a:extLst>
                  <a:ext uri="{0D108BD9-81ED-4DB2-BD59-A6C34878D82A}">
                    <a16:rowId xmlns:a16="http://schemas.microsoft.com/office/drawing/2014/main" val="10002"/>
                  </a:ext>
                </a:extLst>
              </a:tr>
              <a:tr h="609600">
                <a:tc>
                  <a:txBody>
                    <a:bodyPr/>
                    <a:lstStyle/>
                    <a:p>
                      <a:pPr algn="ctr"/>
                      <a:r>
                        <a:rPr lang="en-US" sz="1600" dirty="0">
                          <a:latin typeface="+mn-lt"/>
                        </a:rPr>
                        <a:t>12</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DPR for </a:t>
                      </a:r>
                      <a:r>
                        <a:rPr lang="en-US" sz="1600" b="0" i="0" u="none" strike="noStrike" kern="1200" dirty="0" err="1">
                          <a:solidFill>
                            <a:srgbClr val="000000"/>
                          </a:solidFill>
                          <a:effectLst/>
                          <a:latin typeface="+mn-lt"/>
                          <a:ea typeface="+mn-ea"/>
                          <a:cs typeface="+mn-cs"/>
                        </a:rPr>
                        <a:t>Ramanujganj-Wadrafnagar-Kotdol-Janakpur</a:t>
                      </a:r>
                      <a:r>
                        <a:rPr lang="en-US" sz="1600" b="0" i="0" u="none" strike="noStrike" kern="1200" dirty="0">
                          <a:solidFill>
                            <a:srgbClr val="000000"/>
                          </a:solidFill>
                          <a:effectLst/>
                          <a:latin typeface="+mn-lt"/>
                          <a:ea typeface="+mn-ea"/>
                          <a:cs typeface="+mn-cs"/>
                        </a:rPr>
                        <a:t> - 55 KM at Raipur</a:t>
                      </a:r>
                    </a:p>
                  </a:txBody>
                  <a:tcPr marL="9525" marR="9525" marT="9525" marB="0" anchor="ctr"/>
                </a:tc>
                <a:extLst>
                  <a:ext uri="{0D108BD9-81ED-4DB2-BD59-A6C34878D82A}">
                    <a16:rowId xmlns:a16="http://schemas.microsoft.com/office/drawing/2014/main" val="10003"/>
                  </a:ext>
                </a:extLst>
              </a:tr>
              <a:tr h="609600">
                <a:tc>
                  <a:txBody>
                    <a:bodyPr/>
                    <a:lstStyle/>
                    <a:p>
                      <a:pPr algn="ctr"/>
                      <a:r>
                        <a:rPr lang="en-US" sz="1600" dirty="0">
                          <a:latin typeface="+mn-lt"/>
                        </a:rPr>
                        <a:t>13</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DPR for </a:t>
                      </a:r>
                      <a:r>
                        <a:rPr lang="en-US" sz="1600" b="0" i="0" u="none" strike="noStrike" kern="1200" dirty="0" err="1">
                          <a:solidFill>
                            <a:srgbClr val="000000"/>
                          </a:solidFill>
                          <a:effectLst/>
                          <a:latin typeface="+mn-lt"/>
                          <a:ea typeface="+mn-ea"/>
                          <a:cs typeface="+mn-cs"/>
                        </a:rPr>
                        <a:t>Gaiyaband-Bardula</a:t>
                      </a:r>
                      <a:r>
                        <a:rPr lang="en-US" sz="1600" b="0" i="0" u="none" strike="noStrike" kern="1200" dirty="0">
                          <a:solidFill>
                            <a:srgbClr val="000000"/>
                          </a:solidFill>
                          <a:effectLst/>
                          <a:latin typeface="+mn-lt"/>
                          <a:ea typeface="+mn-ea"/>
                          <a:cs typeface="+mn-cs"/>
                        </a:rPr>
                        <a:t> Road - 65 KMS at Raipur</a:t>
                      </a:r>
                    </a:p>
                  </a:txBody>
                  <a:tcPr marL="9525" marR="9525" marT="9525" marB="0" anchor="ctr"/>
                </a:tc>
                <a:extLst>
                  <a:ext uri="{0D108BD9-81ED-4DB2-BD59-A6C34878D82A}">
                    <a16:rowId xmlns:a16="http://schemas.microsoft.com/office/drawing/2014/main" val="10004"/>
                  </a:ext>
                </a:extLst>
              </a:tr>
              <a:tr h="609600">
                <a:tc>
                  <a:txBody>
                    <a:bodyPr/>
                    <a:lstStyle/>
                    <a:p>
                      <a:pPr algn="ctr"/>
                      <a:r>
                        <a:rPr lang="en-US" sz="1600" dirty="0">
                          <a:latin typeface="+mn-lt"/>
                        </a:rPr>
                        <a:t>14</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DPR for </a:t>
                      </a:r>
                      <a:r>
                        <a:rPr lang="en-US" sz="1600" b="0" i="0" u="none" strike="noStrike" kern="1200" dirty="0" err="1">
                          <a:solidFill>
                            <a:srgbClr val="000000"/>
                          </a:solidFill>
                          <a:effectLst/>
                          <a:latin typeface="+mn-lt"/>
                          <a:ea typeface="+mn-ea"/>
                          <a:cs typeface="+mn-cs"/>
                        </a:rPr>
                        <a:t>Kumhari-Berla-Bernetara-Nawagarh-MungeliI</a:t>
                      </a:r>
                      <a:r>
                        <a:rPr lang="en-US" sz="1600" b="0" i="0" u="none" strike="noStrike" kern="1200" dirty="0">
                          <a:solidFill>
                            <a:srgbClr val="000000"/>
                          </a:solidFill>
                          <a:effectLst/>
                          <a:latin typeface="+mn-lt"/>
                          <a:ea typeface="+mn-ea"/>
                          <a:cs typeface="+mn-cs"/>
                        </a:rPr>
                        <a:t> - 111 KM at Raipur</a:t>
                      </a:r>
                    </a:p>
                  </a:txBody>
                  <a:tcPr marL="9525" marR="9525" marT="9525" marB="0" anchor="ctr"/>
                </a:tc>
                <a:extLst>
                  <a:ext uri="{0D108BD9-81ED-4DB2-BD59-A6C34878D82A}">
                    <a16:rowId xmlns:a16="http://schemas.microsoft.com/office/drawing/2014/main" val="10005"/>
                  </a:ext>
                </a:extLst>
              </a:tr>
              <a:tr h="609600">
                <a:tc>
                  <a:txBody>
                    <a:bodyPr/>
                    <a:lstStyle/>
                    <a:p>
                      <a:pPr algn="ctr"/>
                      <a:r>
                        <a:rPr lang="en-US" sz="1600" dirty="0">
                          <a:latin typeface="+mn-lt"/>
                        </a:rPr>
                        <a:t>15</a:t>
                      </a:r>
                    </a:p>
                  </a:txBody>
                  <a:tcPr anchor="ctr"/>
                </a:tc>
                <a:tc>
                  <a:txBody>
                    <a:bodyPr/>
                    <a:lstStyle/>
                    <a:p>
                      <a:pPr marL="0" algn="just" defTabSz="1358524" rtl="0" eaLnBrk="1" fontAlgn="t" latinLnBrk="0" hangingPunct="1"/>
                      <a:r>
                        <a:rPr lang="en-US" sz="1600" b="0" i="0" u="none" strike="noStrike" kern="1200" dirty="0" err="1">
                          <a:solidFill>
                            <a:srgbClr val="000000"/>
                          </a:solidFill>
                          <a:effectLst/>
                          <a:latin typeface="+mn-lt"/>
                          <a:ea typeface="+mn-ea"/>
                          <a:cs typeface="+mn-cs"/>
                        </a:rPr>
                        <a:t>Haldia</a:t>
                      </a:r>
                      <a:r>
                        <a:rPr lang="en-US" sz="1600" b="0" i="0" u="none" strike="noStrike" kern="1200" dirty="0">
                          <a:solidFill>
                            <a:srgbClr val="000000"/>
                          </a:solidFill>
                          <a:effectLst/>
                          <a:latin typeface="+mn-lt"/>
                          <a:ea typeface="+mn-ea"/>
                          <a:cs typeface="+mn-cs"/>
                        </a:rPr>
                        <a:t> Development - DPR of Roads in </a:t>
                      </a:r>
                      <a:r>
                        <a:rPr lang="en-US" sz="1600" b="0" i="0" u="none" strike="noStrike" kern="1200" dirty="0" err="1">
                          <a:solidFill>
                            <a:srgbClr val="000000"/>
                          </a:solidFill>
                          <a:effectLst/>
                          <a:latin typeface="+mn-lt"/>
                          <a:ea typeface="+mn-ea"/>
                          <a:cs typeface="+mn-cs"/>
                        </a:rPr>
                        <a:t>Purba</a:t>
                      </a:r>
                      <a:r>
                        <a:rPr lang="en-US" sz="1600" b="0" i="0" u="none" strike="noStrike" kern="1200" dirty="0">
                          <a:solidFill>
                            <a:srgbClr val="000000"/>
                          </a:solidFill>
                          <a:effectLst/>
                          <a:latin typeface="+mn-lt"/>
                          <a:ea typeface="+mn-ea"/>
                          <a:cs typeface="+mn-cs"/>
                        </a:rPr>
                        <a:t> </a:t>
                      </a:r>
                      <a:r>
                        <a:rPr lang="en-US" sz="1600" b="0" i="0" u="none" strike="noStrike" kern="1200" dirty="0" err="1">
                          <a:solidFill>
                            <a:srgbClr val="000000"/>
                          </a:solidFill>
                          <a:effectLst/>
                          <a:latin typeface="+mn-lt"/>
                          <a:ea typeface="+mn-ea"/>
                          <a:cs typeface="+mn-cs"/>
                        </a:rPr>
                        <a:t>Medinipur</a:t>
                      </a:r>
                      <a:r>
                        <a:rPr lang="en-US" sz="1600" b="0" i="0" u="none" strike="noStrike" kern="1200" dirty="0">
                          <a:solidFill>
                            <a:srgbClr val="000000"/>
                          </a:solidFill>
                          <a:effectLst/>
                          <a:latin typeface="+mn-lt"/>
                          <a:ea typeface="+mn-ea"/>
                          <a:cs typeface="+mn-cs"/>
                        </a:rPr>
                        <a:t> - Group B - West Bengal </a:t>
                      </a:r>
                    </a:p>
                  </a:txBody>
                  <a:tcPr marL="9525" marR="9525" marT="9525" marB="0" anchor="ctr"/>
                </a:tc>
                <a:extLst>
                  <a:ext uri="{0D108BD9-81ED-4DB2-BD59-A6C34878D82A}">
                    <a16:rowId xmlns:a16="http://schemas.microsoft.com/office/drawing/2014/main" val="10006"/>
                  </a:ext>
                </a:extLst>
              </a:tr>
              <a:tr h="609600">
                <a:tc>
                  <a:txBody>
                    <a:bodyPr/>
                    <a:lstStyle/>
                    <a:p>
                      <a:pPr algn="ctr"/>
                      <a:r>
                        <a:rPr lang="en-US" sz="1600" dirty="0">
                          <a:latin typeface="+mn-lt"/>
                        </a:rPr>
                        <a:t>16</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CPWD - DPR for State Highways -  Bihar under </a:t>
                      </a:r>
                      <a:r>
                        <a:rPr lang="en-US" sz="1600" b="0" i="0" u="none" strike="noStrike" kern="1200" dirty="0" err="1">
                          <a:solidFill>
                            <a:srgbClr val="000000"/>
                          </a:solidFill>
                          <a:effectLst/>
                          <a:latin typeface="+mn-lt"/>
                          <a:ea typeface="+mn-ea"/>
                          <a:cs typeface="+mn-cs"/>
                        </a:rPr>
                        <a:t>Rastriya</a:t>
                      </a:r>
                      <a:r>
                        <a:rPr lang="en-US" sz="1600" b="0" i="0" u="none" strike="noStrike" kern="1200" dirty="0">
                          <a:solidFill>
                            <a:srgbClr val="000000"/>
                          </a:solidFill>
                          <a:effectLst/>
                          <a:latin typeface="+mn-lt"/>
                          <a:ea typeface="+mn-ea"/>
                          <a:cs typeface="+mn-cs"/>
                        </a:rPr>
                        <a:t>  Sam </a:t>
                      </a:r>
                      <a:r>
                        <a:rPr lang="en-US" sz="1600" b="0" i="0" u="none" strike="noStrike" kern="1200" dirty="0" err="1">
                          <a:solidFill>
                            <a:srgbClr val="000000"/>
                          </a:solidFill>
                          <a:effectLst/>
                          <a:latin typeface="+mn-lt"/>
                          <a:ea typeface="+mn-ea"/>
                          <a:cs typeface="+mn-cs"/>
                        </a:rPr>
                        <a:t>Vikas</a:t>
                      </a:r>
                      <a:r>
                        <a:rPr lang="en-US" sz="1600" b="0" i="0" u="none" strike="noStrike" kern="1200" dirty="0">
                          <a:solidFill>
                            <a:srgbClr val="000000"/>
                          </a:solidFill>
                          <a:effectLst/>
                          <a:latin typeface="+mn-lt"/>
                          <a:ea typeface="+mn-ea"/>
                          <a:cs typeface="+mn-cs"/>
                        </a:rPr>
                        <a:t> </a:t>
                      </a:r>
                      <a:r>
                        <a:rPr lang="en-US" sz="1600" b="0" i="0" u="none" strike="noStrike" kern="1200" dirty="0" err="1">
                          <a:solidFill>
                            <a:srgbClr val="000000"/>
                          </a:solidFill>
                          <a:effectLst/>
                          <a:latin typeface="+mn-lt"/>
                          <a:ea typeface="+mn-ea"/>
                          <a:cs typeface="+mn-cs"/>
                        </a:rPr>
                        <a:t>Pkg</a:t>
                      </a:r>
                      <a:r>
                        <a:rPr lang="en-US" sz="1600" b="0" i="0" u="none" strike="noStrike" kern="1200" dirty="0">
                          <a:solidFill>
                            <a:srgbClr val="000000"/>
                          </a:solidFill>
                          <a:effectLst/>
                          <a:latin typeface="+mn-lt"/>
                          <a:ea typeface="+mn-ea"/>
                          <a:cs typeface="+mn-cs"/>
                        </a:rPr>
                        <a:t> 5</a:t>
                      </a:r>
                    </a:p>
                  </a:txBody>
                  <a:tcPr marL="9525" marR="9525" marT="9525" marB="0" anchor="ctr"/>
                </a:tc>
                <a:extLst>
                  <a:ext uri="{0D108BD9-81ED-4DB2-BD59-A6C34878D82A}">
                    <a16:rowId xmlns:a16="http://schemas.microsoft.com/office/drawing/2014/main" val="10007"/>
                  </a:ext>
                </a:extLst>
              </a:tr>
              <a:tr h="609600">
                <a:tc>
                  <a:txBody>
                    <a:bodyPr/>
                    <a:lstStyle/>
                    <a:p>
                      <a:pPr algn="ctr"/>
                      <a:r>
                        <a:rPr lang="en-US" sz="1600" dirty="0">
                          <a:latin typeface="+mn-lt"/>
                        </a:rPr>
                        <a:t>17</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CPWD - DPR for State Highways -  Bihar under </a:t>
                      </a:r>
                      <a:r>
                        <a:rPr lang="en-US" sz="1600" b="0" i="0" u="none" strike="noStrike" kern="1200" dirty="0" err="1">
                          <a:solidFill>
                            <a:srgbClr val="000000"/>
                          </a:solidFill>
                          <a:effectLst/>
                          <a:latin typeface="+mn-lt"/>
                          <a:ea typeface="+mn-ea"/>
                          <a:cs typeface="+mn-cs"/>
                        </a:rPr>
                        <a:t>Rastriya</a:t>
                      </a:r>
                      <a:r>
                        <a:rPr lang="en-US" sz="1600" b="0" i="0" u="none" strike="noStrike" kern="1200" dirty="0">
                          <a:solidFill>
                            <a:srgbClr val="000000"/>
                          </a:solidFill>
                          <a:effectLst/>
                          <a:latin typeface="+mn-lt"/>
                          <a:ea typeface="+mn-ea"/>
                          <a:cs typeface="+mn-cs"/>
                        </a:rPr>
                        <a:t>  Sam </a:t>
                      </a:r>
                      <a:r>
                        <a:rPr lang="en-US" sz="1600" b="0" i="0" u="none" strike="noStrike" kern="1200" dirty="0" err="1">
                          <a:solidFill>
                            <a:srgbClr val="000000"/>
                          </a:solidFill>
                          <a:effectLst/>
                          <a:latin typeface="+mn-lt"/>
                          <a:ea typeface="+mn-ea"/>
                          <a:cs typeface="+mn-cs"/>
                        </a:rPr>
                        <a:t>Vikas</a:t>
                      </a:r>
                      <a:r>
                        <a:rPr lang="en-US" sz="1600" b="0" i="0" u="none" strike="noStrike" kern="1200" dirty="0">
                          <a:solidFill>
                            <a:srgbClr val="000000"/>
                          </a:solidFill>
                          <a:effectLst/>
                          <a:latin typeface="+mn-lt"/>
                          <a:ea typeface="+mn-ea"/>
                          <a:cs typeface="+mn-cs"/>
                        </a:rPr>
                        <a:t> </a:t>
                      </a:r>
                      <a:r>
                        <a:rPr lang="en-US" sz="1600" b="0" i="0" u="none" strike="noStrike" kern="1200" dirty="0" err="1">
                          <a:solidFill>
                            <a:srgbClr val="000000"/>
                          </a:solidFill>
                          <a:effectLst/>
                          <a:latin typeface="+mn-lt"/>
                          <a:ea typeface="+mn-ea"/>
                          <a:cs typeface="+mn-cs"/>
                        </a:rPr>
                        <a:t>Pkg</a:t>
                      </a:r>
                      <a:r>
                        <a:rPr lang="en-US" sz="1600" b="0" i="0" u="none" strike="noStrike" kern="1200" dirty="0">
                          <a:solidFill>
                            <a:srgbClr val="000000"/>
                          </a:solidFill>
                          <a:effectLst/>
                          <a:latin typeface="+mn-lt"/>
                          <a:ea typeface="+mn-ea"/>
                          <a:cs typeface="+mn-cs"/>
                        </a:rPr>
                        <a:t> 8</a:t>
                      </a:r>
                    </a:p>
                  </a:txBody>
                  <a:tcPr marL="9525" marR="9525" marT="9525" marB="0" anchor="ctr"/>
                </a:tc>
                <a:extLst>
                  <a:ext uri="{0D108BD9-81ED-4DB2-BD59-A6C34878D82A}">
                    <a16:rowId xmlns:a16="http://schemas.microsoft.com/office/drawing/2014/main" val="10008"/>
                  </a:ext>
                </a:extLst>
              </a:tr>
              <a:tr h="609600">
                <a:tc>
                  <a:txBody>
                    <a:bodyPr/>
                    <a:lstStyle/>
                    <a:p>
                      <a:pPr algn="ctr"/>
                      <a:r>
                        <a:rPr lang="en-US" sz="1600" dirty="0">
                          <a:latin typeface="+mn-lt"/>
                        </a:rPr>
                        <a:t>18</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APRDC (KT) - Feasibility study and preparation of DFR for State Highway under BOT scheme.</a:t>
                      </a:r>
                    </a:p>
                  </a:txBody>
                  <a:tcPr marL="9525" marR="9525" marT="9525" marB="0" anchor="ctr"/>
                </a:tc>
                <a:extLst>
                  <a:ext uri="{0D108BD9-81ED-4DB2-BD59-A6C34878D82A}">
                    <a16:rowId xmlns:a16="http://schemas.microsoft.com/office/drawing/2014/main" val="10009"/>
                  </a:ext>
                </a:extLst>
              </a:tr>
              <a:tr h="609600">
                <a:tc>
                  <a:txBody>
                    <a:bodyPr/>
                    <a:lstStyle/>
                    <a:p>
                      <a:pPr algn="ctr"/>
                      <a:r>
                        <a:rPr lang="en-US" sz="1600" dirty="0">
                          <a:latin typeface="+mn-lt"/>
                        </a:rPr>
                        <a:t>19</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APRDC (KOVVUR) - Feasibility study and preparation of DFR for State Highway under BOT scheme.</a:t>
                      </a:r>
                    </a:p>
                  </a:txBody>
                  <a:tcPr marL="9525" marR="9525" marT="9525" marB="0" anchor="ctr"/>
                </a:tc>
                <a:extLst>
                  <a:ext uri="{0D108BD9-81ED-4DB2-BD59-A6C34878D82A}">
                    <a16:rowId xmlns:a16="http://schemas.microsoft.com/office/drawing/2014/main" val="10010"/>
                  </a:ext>
                </a:extLst>
              </a:tr>
              <a:tr h="609600">
                <a:tc>
                  <a:txBody>
                    <a:bodyPr/>
                    <a:lstStyle/>
                    <a:p>
                      <a:pPr algn="ctr"/>
                      <a:r>
                        <a:rPr lang="en-US" sz="1600" dirty="0">
                          <a:latin typeface="+mn-lt"/>
                        </a:rPr>
                        <a:t>20</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National Highway Authority of India - Consultancy services for preparation of Feasibility-cum-Preliminary Design for 4/6- </a:t>
                      </a:r>
                      <a:r>
                        <a:rPr lang="en-US" sz="1600" b="0" i="0" u="none" strike="noStrike" kern="1200" dirty="0" err="1">
                          <a:solidFill>
                            <a:srgbClr val="000000"/>
                          </a:solidFill>
                          <a:effectLst/>
                          <a:latin typeface="+mn-lt"/>
                          <a:ea typeface="+mn-ea"/>
                          <a:cs typeface="+mn-cs"/>
                        </a:rPr>
                        <a:t>Laninf</a:t>
                      </a:r>
                      <a:r>
                        <a:rPr lang="en-US" sz="1600" b="0" i="0" u="none" strike="noStrike" kern="1200" dirty="0">
                          <a:solidFill>
                            <a:srgbClr val="000000"/>
                          </a:solidFill>
                          <a:effectLst/>
                          <a:latin typeface="+mn-lt"/>
                          <a:ea typeface="+mn-ea"/>
                          <a:cs typeface="+mn-cs"/>
                        </a:rPr>
                        <a:t> of </a:t>
                      </a:r>
                      <a:r>
                        <a:rPr lang="en-US" sz="1600" b="0" i="0" u="none" strike="noStrike" kern="1200" dirty="0" err="1">
                          <a:solidFill>
                            <a:srgbClr val="000000"/>
                          </a:solidFill>
                          <a:effectLst/>
                          <a:latin typeface="+mn-lt"/>
                          <a:ea typeface="+mn-ea"/>
                          <a:cs typeface="+mn-cs"/>
                        </a:rPr>
                        <a:t>Kalamboli</a:t>
                      </a:r>
                      <a:r>
                        <a:rPr lang="en-US" sz="1600" b="0" i="0" u="none" strike="noStrike" kern="1200" dirty="0">
                          <a:solidFill>
                            <a:srgbClr val="000000"/>
                          </a:solidFill>
                          <a:effectLst/>
                          <a:latin typeface="+mn-lt"/>
                          <a:ea typeface="+mn-ea"/>
                          <a:cs typeface="+mn-cs"/>
                        </a:rPr>
                        <a:t>- </a:t>
                      </a:r>
                      <a:r>
                        <a:rPr lang="en-US" sz="1600" b="0" i="0" u="none" strike="noStrike" kern="1200" dirty="0" err="1">
                          <a:solidFill>
                            <a:srgbClr val="000000"/>
                          </a:solidFill>
                          <a:effectLst/>
                          <a:latin typeface="+mn-lt"/>
                          <a:ea typeface="+mn-ea"/>
                          <a:cs typeface="+mn-cs"/>
                        </a:rPr>
                        <a:t>Mumbra</a:t>
                      </a:r>
                      <a:r>
                        <a:rPr lang="en-US" sz="1600" b="0" i="0" u="none" strike="noStrike" kern="1200" dirty="0">
                          <a:solidFill>
                            <a:srgbClr val="000000"/>
                          </a:solidFill>
                          <a:effectLst/>
                          <a:latin typeface="+mn-lt"/>
                          <a:ea typeface="+mn-ea"/>
                          <a:cs typeface="+mn-cs"/>
                        </a:rPr>
                        <a:t> (6 </a:t>
                      </a:r>
                      <a:r>
                        <a:rPr lang="en-US" sz="1600" b="0" i="0" u="none" strike="noStrike" kern="1200" dirty="0" err="1">
                          <a:solidFill>
                            <a:srgbClr val="000000"/>
                          </a:solidFill>
                          <a:effectLst/>
                          <a:latin typeface="+mn-lt"/>
                          <a:ea typeface="+mn-ea"/>
                          <a:cs typeface="+mn-cs"/>
                        </a:rPr>
                        <a:t>laning</a:t>
                      </a:r>
                      <a:r>
                        <a:rPr lang="en-US" sz="1600" b="0" i="0" u="none" strike="noStrike" kern="1200" dirty="0">
                          <a:solidFill>
                            <a:srgbClr val="000000"/>
                          </a:solidFill>
                          <a:effectLst/>
                          <a:latin typeface="+mn-lt"/>
                          <a:ea typeface="+mn-ea"/>
                          <a:cs typeface="+mn-cs"/>
                        </a:rPr>
                        <a:t>) of NH 4 (NHAI/DBFOII/DPR/13), to be executed as BOT (Toll) Project on DBFO Pattern under NHDP Phase III- 22/04/08</a:t>
                      </a:r>
                    </a:p>
                  </a:txBody>
                  <a:tcPr marL="9525" marR="9525" marT="9525" marB="0" anchor="ctr"/>
                </a:tc>
                <a:extLst>
                  <a:ext uri="{0D108BD9-81ED-4DB2-BD59-A6C34878D82A}">
                    <a16:rowId xmlns:a16="http://schemas.microsoft.com/office/drawing/2014/main" val="10011"/>
                  </a:ext>
                </a:extLst>
              </a:tr>
              <a:tr h="609600">
                <a:tc>
                  <a:txBody>
                    <a:bodyPr/>
                    <a:lstStyle/>
                    <a:p>
                      <a:pPr algn="ctr"/>
                      <a:r>
                        <a:rPr lang="en-US" sz="1600" dirty="0">
                          <a:latin typeface="+mn-lt"/>
                        </a:rPr>
                        <a:t>21</a:t>
                      </a:r>
                    </a:p>
                  </a:txBody>
                  <a:tcPr anchor="ctr"/>
                </a:tc>
                <a:tc>
                  <a:txBody>
                    <a:bodyPr/>
                    <a:lstStyle/>
                    <a:p>
                      <a:pPr marL="0" algn="just" defTabSz="1358524" rtl="0" eaLnBrk="1" fontAlgn="t" latinLnBrk="0" hangingPunct="1"/>
                      <a:r>
                        <a:rPr lang="en-US" sz="1600" b="0" i="0" u="none" strike="noStrike" kern="1200" dirty="0">
                          <a:solidFill>
                            <a:srgbClr val="000000"/>
                          </a:solidFill>
                          <a:effectLst/>
                          <a:latin typeface="+mn-lt"/>
                          <a:ea typeface="+mn-ea"/>
                          <a:cs typeface="+mn-cs"/>
                        </a:rPr>
                        <a:t>Consultancy Services for preparation of DPR for Rehabilitation &amp; Upgrading of NH stretches under NHDP-IVB</a:t>
                      </a:r>
                    </a:p>
                  </a:txBody>
                  <a:tcPr marL="9525" marR="9525" marT="9525"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040906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21EA6EDB-4F55-4456-8086-5DBB534E32FE}"/>
              </a:ext>
            </a:extLst>
          </p:cNvPr>
          <p:cNvGraphicFramePr>
            <a:graphicFrameLocks noGrp="1"/>
          </p:cNvGraphicFramePr>
          <p:nvPr/>
        </p:nvGraphicFramePr>
        <p:xfrm>
          <a:off x="152400" y="914400"/>
          <a:ext cx="13698554" cy="7751445"/>
        </p:xfrm>
        <a:graphic>
          <a:graphicData uri="http://schemas.openxmlformats.org/drawingml/2006/table">
            <a:tbl>
              <a:tblPr firstRow="1" bandRow="1">
                <a:tableStyleId>{5C22544A-7EE6-4342-B048-85BDC9FD1C3A}</a:tableStyleId>
              </a:tblPr>
              <a:tblGrid>
                <a:gridCol w="684086">
                  <a:extLst>
                    <a:ext uri="{9D8B030D-6E8A-4147-A177-3AD203B41FA5}">
                      <a16:colId xmlns:a16="http://schemas.microsoft.com/office/drawing/2014/main" val="20000"/>
                    </a:ext>
                  </a:extLst>
                </a:gridCol>
                <a:gridCol w="7812397">
                  <a:extLst>
                    <a:ext uri="{9D8B030D-6E8A-4147-A177-3AD203B41FA5}">
                      <a16:colId xmlns:a16="http://schemas.microsoft.com/office/drawing/2014/main" val="20001"/>
                    </a:ext>
                  </a:extLst>
                </a:gridCol>
                <a:gridCol w="1202475">
                  <a:extLst>
                    <a:ext uri="{9D8B030D-6E8A-4147-A177-3AD203B41FA5}">
                      <a16:colId xmlns:a16="http://schemas.microsoft.com/office/drawing/2014/main" val="20002"/>
                    </a:ext>
                  </a:extLst>
                </a:gridCol>
                <a:gridCol w="952483">
                  <a:extLst>
                    <a:ext uri="{9D8B030D-6E8A-4147-A177-3AD203B41FA5}">
                      <a16:colId xmlns:a16="http://schemas.microsoft.com/office/drawing/2014/main" val="20003"/>
                    </a:ext>
                  </a:extLst>
                </a:gridCol>
                <a:gridCol w="1517470">
                  <a:extLst>
                    <a:ext uri="{9D8B030D-6E8A-4147-A177-3AD203B41FA5}">
                      <a16:colId xmlns:a16="http://schemas.microsoft.com/office/drawing/2014/main" val="20004"/>
                    </a:ext>
                  </a:extLst>
                </a:gridCol>
                <a:gridCol w="1529643">
                  <a:extLst>
                    <a:ext uri="{9D8B030D-6E8A-4147-A177-3AD203B41FA5}">
                      <a16:colId xmlns:a16="http://schemas.microsoft.com/office/drawing/2014/main" val="20005"/>
                    </a:ext>
                  </a:extLst>
                </a:gridCol>
              </a:tblGrid>
              <a:tr h="304800">
                <a:tc gridSpan="6">
                  <a:txBody>
                    <a:bodyPr/>
                    <a:lstStyle/>
                    <a:p>
                      <a:r>
                        <a:rPr lang="en-US" sz="2000" dirty="0"/>
                        <a:t>Category:          PMC/Supervision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609600">
                <a:tc>
                  <a:txBody>
                    <a:bodyPr/>
                    <a:lstStyle/>
                    <a:p>
                      <a:pPr marL="0" algn="ctr" defTabSz="1358524" rtl="0" eaLnBrk="1" fontAlgn="ctr" latinLnBrk="0" hangingPunct="1"/>
                      <a:r>
                        <a:rPr lang="en-US" sz="1400" b="1" kern="1200" dirty="0">
                          <a:solidFill>
                            <a:schemeClr val="dk1"/>
                          </a:solidFill>
                          <a:latin typeface="+mn-lt"/>
                          <a:ea typeface="+mn-ea"/>
                          <a:cs typeface="+mn-cs"/>
                        </a:rPr>
                        <a:t>Sr. No.</a:t>
                      </a:r>
                    </a:p>
                  </a:txBody>
                  <a:tcPr anchor="ctr"/>
                </a:tc>
                <a:tc>
                  <a:txBody>
                    <a:bodyPr/>
                    <a:lstStyle/>
                    <a:p>
                      <a:pPr marL="0" algn="ctr" defTabSz="1358524" rtl="0" eaLnBrk="1" fontAlgn="ctr" latinLnBrk="0" hangingPunct="1"/>
                      <a:r>
                        <a:rPr lang="en-US" sz="1400" b="1" kern="1200" dirty="0">
                          <a:solidFill>
                            <a:schemeClr val="dk1"/>
                          </a:solidFill>
                          <a:latin typeface="+mn-lt"/>
                          <a:ea typeface="+mn-ea"/>
                          <a:cs typeface="+mn-cs"/>
                        </a:rPr>
                        <a:t>Name of the Projects</a:t>
                      </a:r>
                    </a:p>
                  </a:txBody>
                  <a:tcPr anchor="ctr"/>
                </a:tc>
                <a:tc>
                  <a:txBody>
                    <a:bodyPr/>
                    <a:lstStyle/>
                    <a:p>
                      <a:pPr marL="0" algn="ctr" defTabSz="1358524" rtl="0" eaLnBrk="1" fontAlgn="ctr" latinLnBrk="0" hangingPunct="1"/>
                      <a:r>
                        <a:rPr lang="en-US" sz="1400" b="1" kern="1200" dirty="0">
                          <a:solidFill>
                            <a:schemeClr val="dk1"/>
                          </a:solidFill>
                          <a:latin typeface="+mn-lt"/>
                          <a:ea typeface="+mn-ea"/>
                          <a:cs typeface="+mn-cs"/>
                        </a:rPr>
                        <a:t>Start Date</a:t>
                      </a:r>
                    </a:p>
                  </a:txBody>
                  <a:tcPr marL="9525" marR="9525" marT="9525" marB="0" anchor="ctr"/>
                </a:tc>
                <a:tc>
                  <a:txBody>
                    <a:bodyPr/>
                    <a:lstStyle/>
                    <a:p>
                      <a:pPr marL="0" algn="ctr" defTabSz="1358524" rtl="0" eaLnBrk="1" fontAlgn="ctr" latinLnBrk="0" hangingPunct="1"/>
                      <a:r>
                        <a:rPr lang="en-US" sz="1400" b="1" kern="1200" dirty="0">
                          <a:solidFill>
                            <a:schemeClr val="dk1"/>
                          </a:solidFill>
                          <a:latin typeface="+mn-lt"/>
                          <a:ea typeface="+mn-ea"/>
                          <a:cs typeface="+mn-cs"/>
                        </a:rPr>
                        <a:t>End </a:t>
                      </a:r>
                      <a:br>
                        <a:rPr lang="en-US" sz="1400" b="1" kern="1200" dirty="0">
                          <a:solidFill>
                            <a:schemeClr val="dk1"/>
                          </a:solidFill>
                          <a:latin typeface="+mn-lt"/>
                          <a:ea typeface="+mn-ea"/>
                          <a:cs typeface="+mn-cs"/>
                        </a:rPr>
                      </a:br>
                      <a:r>
                        <a:rPr lang="en-US" sz="1400" b="1" kern="1200" dirty="0">
                          <a:solidFill>
                            <a:schemeClr val="dk1"/>
                          </a:solidFill>
                          <a:latin typeface="+mn-lt"/>
                          <a:ea typeface="+mn-ea"/>
                          <a:cs typeface="+mn-cs"/>
                        </a:rPr>
                        <a:t>Date     </a:t>
                      </a:r>
                    </a:p>
                  </a:txBody>
                  <a:tcPr marL="9525" marR="9525" marT="9525" marB="0" anchor="ctr"/>
                </a:tc>
                <a:tc>
                  <a:txBody>
                    <a:bodyPr/>
                    <a:lstStyle/>
                    <a:p>
                      <a:pPr marL="0" algn="ctr" defTabSz="1358524" rtl="0" eaLnBrk="1" fontAlgn="ctr" latinLnBrk="0" hangingPunct="1"/>
                      <a:r>
                        <a:rPr lang="en-US" sz="1400" b="1" kern="1200" dirty="0">
                          <a:solidFill>
                            <a:schemeClr val="dk1"/>
                          </a:solidFill>
                          <a:latin typeface="+mn-lt"/>
                          <a:ea typeface="+mn-ea"/>
                          <a:cs typeface="+mn-cs"/>
                        </a:rPr>
                        <a:t>Road Length</a:t>
                      </a:r>
                    </a:p>
                  </a:txBody>
                  <a:tcPr marL="9525" marR="9525" marT="9525" marB="0" anchor="ctr"/>
                </a:tc>
                <a:tc>
                  <a:txBody>
                    <a:bodyPr/>
                    <a:lstStyle/>
                    <a:p>
                      <a:pPr marL="0" algn="ctr" defTabSz="1358524" rtl="0" eaLnBrk="1" fontAlgn="ctr" latinLnBrk="0" hangingPunct="1"/>
                      <a:r>
                        <a:rPr lang="en-US" sz="1400" b="1" kern="1200" dirty="0">
                          <a:solidFill>
                            <a:schemeClr val="dk1"/>
                          </a:solidFill>
                          <a:latin typeface="+mn-lt"/>
                          <a:ea typeface="+mn-ea"/>
                          <a:cs typeface="+mn-cs"/>
                        </a:rPr>
                        <a:t>Project Cost </a:t>
                      </a:r>
                    </a:p>
                  </a:txBody>
                  <a:tcPr marL="9525" marR="9525" marT="9525" marB="0" anchor="ctr"/>
                </a:tc>
                <a:extLst>
                  <a:ext uri="{0D108BD9-81ED-4DB2-BD59-A6C34878D82A}">
                    <a16:rowId xmlns:a16="http://schemas.microsoft.com/office/drawing/2014/main" val="10001"/>
                  </a:ext>
                </a:extLst>
              </a:tr>
              <a:tr h="609600">
                <a:tc>
                  <a:txBody>
                    <a:bodyPr/>
                    <a:lstStyle/>
                    <a:p>
                      <a:pPr algn="ctr"/>
                      <a:r>
                        <a:rPr lang="en-US" sz="1400" dirty="0">
                          <a:latin typeface="+mn-lt"/>
                        </a:rPr>
                        <a:t>1</a:t>
                      </a:r>
                    </a:p>
                  </a:txBody>
                  <a:tcPr anchor="ctr"/>
                </a:tc>
                <a:tc>
                  <a:txBody>
                    <a:bodyPr/>
                    <a:lstStyle/>
                    <a:p>
                      <a:pPr algn="just" fontAlgn="t"/>
                      <a:r>
                        <a:rPr lang="en-US" sz="1400" b="0" i="0" u="none" strike="noStrike" dirty="0">
                          <a:solidFill>
                            <a:srgbClr val="000000"/>
                          </a:solidFill>
                          <a:effectLst/>
                          <a:latin typeface="+mn-lt"/>
                        </a:rPr>
                        <a:t>Total Project Management Consultancy Services including proof checking, detail topographic survey, Geo-Technical Investigations, Quality Assurance Plan &amp; Control procedures, monitoring of the project for quality, cost &amp; time, liaison with MSRDC &amp; other Government agencies. (6 Lane flyover )</a:t>
                      </a:r>
                    </a:p>
                  </a:txBody>
                  <a:tcPr marL="9525" marR="9525" marT="9525" marB="0" anchor="ctr"/>
                </a:tc>
                <a:tc>
                  <a:txBody>
                    <a:bodyPr/>
                    <a:lstStyle/>
                    <a:p>
                      <a:pPr algn="ctr" fontAlgn="t"/>
                      <a:r>
                        <a:rPr lang="en-US" sz="1400" b="0" i="0" u="none" strike="noStrike" dirty="0">
                          <a:solidFill>
                            <a:srgbClr val="000000"/>
                          </a:solidFill>
                          <a:effectLst/>
                          <a:latin typeface="Calibri"/>
                        </a:rPr>
                        <a:t>July 1998</a:t>
                      </a:r>
                    </a:p>
                  </a:txBody>
                  <a:tcPr marL="9525" marR="9525" marT="9525" marB="0" anchor="ctr"/>
                </a:tc>
                <a:tc>
                  <a:txBody>
                    <a:bodyPr/>
                    <a:lstStyle/>
                    <a:p>
                      <a:pPr algn="ctr" fontAlgn="t"/>
                      <a:r>
                        <a:rPr lang="en-US" sz="1400" b="0" i="0" u="none" strike="noStrike" dirty="0">
                          <a:solidFill>
                            <a:srgbClr val="000000"/>
                          </a:solidFill>
                          <a:effectLst/>
                          <a:latin typeface="Calibri"/>
                        </a:rPr>
                        <a:t>November 2003</a:t>
                      </a:r>
                    </a:p>
                  </a:txBody>
                  <a:tcPr marL="9525" marR="9525" marT="9525" marB="0" anchor="ctr"/>
                </a:tc>
                <a:tc>
                  <a:txBody>
                    <a:bodyPr/>
                    <a:lstStyle/>
                    <a:p>
                      <a:pPr algn="ctr" fontAlgn="t"/>
                      <a:r>
                        <a:rPr lang="en-US" sz="1400" b="0" i="0" u="none" strike="noStrike" dirty="0">
                          <a:solidFill>
                            <a:srgbClr val="000000"/>
                          </a:solidFill>
                          <a:effectLst/>
                          <a:latin typeface="Calibri"/>
                        </a:rPr>
                        <a:t>Length</a:t>
                      </a:r>
                      <a:r>
                        <a:rPr lang="en-US" sz="1400" b="0" i="0" u="none" strike="noStrike" baseline="0" dirty="0">
                          <a:solidFill>
                            <a:srgbClr val="000000"/>
                          </a:solidFill>
                          <a:effectLst/>
                          <a:latin typeface="Calibri"/>
                        </a:rPr>
                        <a:t> - </a:t>
                      </a:r>
                      <a:r>
                        <a:rPr lang="en-US" sz="1400" b="0" i="0" u="none" strike="noStrike" dirty="0">
                          <a:solidFill>
                            <a:srgbClr val="000000"/>
                          </a:solidFill>
                          <a:effectLst/>
                          <a:latin typeface="Calibri"/>
                        </a:rPr>
                        <a:t>728 </a:t>
                      </a:r>
                      <a:r>
                        <a:rPr lang="en-US" sz="1400" b="0" i="0" u="none" strike="noStrike" dirty="0" err="1">
                          <a:solidFill>
                            <a:srgbClr val="000000"/>
                          </a:solidFill>
                          <a:effectLst/>
                          <a:latin typeface="Calibri"/>
                        </a:rPr>
                        <a:t>mtrs</a:t>
                      </a:r>
                      <a:r>
                        <a:rPr lang="en-US" sz="1400" b="0" i="0" u="none" strike="noStrike" dirty="0">
                          <a:solidFill>
                            <a:srgbClr val="000000"/>
                          </a:solidFill>
                          <a:effectLst/>
                          <a:latin typeface="Calibri"/>
                        </a:rPr>
                        <a:t>. &amp; width - 24.20 </a:t>
                      </a:r>
                      <a:r>
                        <a:rPr lang="en-US" sz="1400" b="0" i="0" u="none" strike="noStrike" dirty="0" err="1">
                          <a:solidFill>
                            <a:srgbClr val="000000"/>
                          </a:solidFill>
                          <a:effectLst/>
                          <a:latin typeface="Calibri"/>
                        </a:rPr>
                        <a:t>mtrs</a:t>
                      </a:r>
                      <a:r>
                        <a:rPr lang="en-US" sz="1400" b="0" i="0" u="none" strike="noStrike" dirty="0">
                          <a:solidFill>
                            <a:srgbClr val="000000"/>
                          </a:solidFill>
                          <a:effectLst/>
                          <a:latin typeface="Calibri"/>
                        </a:rPr>
                        <a:t>.</a:t>
                      </a: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16.00 Crores</a:t>
                      </a:r>
                    </a:p>
                  </a:txBody>
                  <a:tcPr marL="9525" marR="9525" marT="9525" marB="0" anchor="ctr"/>
                </a:tc>
                <a:extLst>
                  <a:ext uri="{0D108BD9-81ED-4DB2-BD59-A6C34878D82A}">
                    <a16:rowId xmlns:a16="http://schemas.microsoft.com/office/drawing/2014/main" val="10002"/>
                  </a:ext>
                </a:extLst>
              </a:tr>
              <a:tr h="609600">
                <a:tc>
                  <a:txBody>
                    <a:bodyPr/>
                    <a:lstStyle/>
                    <a:p>
                      <a:pPr algn="ctr"/>
                      <a:r>
                        <a:rPr lang="en-US" sz="1400" dirty="0">
                          <a:latin typeface="+mn-lt"/>
                        </a:rPr>
                        <a:t>2</a:t>
                      </a:r>
                    </a:p>
                  </a:txBody>
                  <a:tcPr anchor="ctr"/>
                </a:tc>
                <a:tc>
                  <a:txBody>
                    <a:bodyPr/>
                    <a:lstStyle/>
                    <a:p>
                      <a:pPr algn="just" fontAlgn="t"/>
                      <a:r>
                        <a:rPr lang="en-US" sz="1400" b="0" i="0" u="none" strike="noStrike" dirty="0">
                          <a:solidFill>
                            <a:srgbClr val="000000"/>
                          </a:solidFill>
                          <a:effectLst/>
                          <a:latin typeface="+mn-lt"/>
                        </a:rPr>
                        <a:t>Design, proof checking and PMC for implementation of civil </a:t>
                      </a:r>
                      <a:r>
                        <a:rPr lang="en-US" sz="1400" b="0" i="0" u="none" strike="noStrike" dirty="0" err="1">
                          <a:solidFill>
                            <a:srgbClr val="000000"/>
                          </a:solidFill>
                          <a:effectLst/>
                          <a:latin typeface="+mn-lt"/>
                        </a:rPr>
                        <a:t>ocnstruction</a:t>
                      </a:r>
                      <a:r>
                        <a:rPr lang="en-US" sz="1400" b="0" i="0" u="none" strike="noStrike" dirty="0">
                          <a:solidFill>
                            <a:srgbClr val="000000"/>
                          </a:solidFill>
                          <a:effectLst/>
                          <a:latin typeface="+mn-lt"/>
                        </a:rPr>
                        <a:t> work of 6 lane flyover at </a:t>
                      </a:r>
                      <a:r>
                        <a:rPr lang="en-US" sz="1400" b="0" i="0" u="none" strike="noStrike" dirty="0" err="1">
                          <a:solidFill>
                            <a:srgbClr val="000000"/>
                          </a:solidFill>
                          <a:effectLst/>
                          <a:latin typeface="+mn-lt"/>
                        </a:rPr>
                        <a:t>Kharghar</a:t>
                      </a:r>
                      <a:r>
                        <a:rPr lang="en-US" sz="1400" b="0" i="0" u="none" strike="noStrike" dirty="0">
                          <a:solidFill>
                            <a:srgbClr val="000000"/>
                          </a:solidFill>
                          <a:effectLst/>
                          <a:latin typeface="+mn-lt"/>
                        </a:rPr>
                        <a:t> Junction in Mumbai for MSRDC </a:t>
                      </a:r>
                    </a:p>
                  </a:txBody>
                  <a:tcPr marL="9525" marR="9525" marT="9525" marB="0" anchor="ctr"/>
                </a:tc>
                <a:tc>
                  <a:txBody>
                    <a:bodyPr/>
                    <a:lstStyle/>
                    <a:p>
                      <a:pPr algn="ctr" fontAlgn="t"/>
                      <a:r>
                        <a:rPr lang="en-US" sz="1400" b="0" i="0" u="none" strike="noStrike" dirty="0">
                          <a:solidFill>
                            <a:srgbClr val="000000"/>
                          </a:solidFill>
                          <a:effectLst/>
                          <a:latin typeface="+mn-lt"/>
                        </a:rPr>
                        <a:t>July 1998</a:t>
                      </a:r>
                    </a:p>
                  </a:txBody>
                  <a:tcPr marL="9525" marR="9525" marT="9525" marB="0" anchor="ctr"/>
                </a:tc>
                <a:tc>
                  <a:txBody>
                    <a:bodyPr/>
                    <a:lstStyle/>
                    <a:p>
                      <a:pPr algn="ctr" fontAlgn="t"/>
                      <a:r>
                        <a:rPr lang="en-US" sz="1400" b="0" i="0" u="none" strike="noStrike" dirty="0">
                          <a:solidFill>
                            <a:srgbClr val="000000"/>
                          </a:solidFill>
                          <a:effectLst/>
                          <a:latin typeface="+mn-lt"/>
                        </a:rPr>
                        <a:t>January 2000</a:t>
                      </a:r>
                    </a:p>
                  </a:txBody>
                  <a:tcPr marL="9525" marR="9525" marT="9525" marB="0" anchor="ctr"/>
                </a:tc>
                <a:tc>
                  <a:txBody>
                    <a:bodyPr/>
                    <a:lstStyle/>
                    <a:p>
                      <a:pPr algn="ctr" fontAlgn="t"/>
                      <a:r>
                        <a:rPr lang="en-US" sz="1400" b="0" i="0" u="none" strike="noStrike" dirty="0">
                          <a:solidFill>
                            <a:srgbClr val="000000"/>
                          </a:solidFill>
                          <a:effectLst/>
                          <a:latin typeface="+mn-lt"/>
                        </a:rPr>
                        <a:t>Length</a:t>
                      </a:r>
                      <a:r>
                        <a:rPr lang="en-US" sz="1400" b="0" i="0" u="none" strike="noStrike" baseline="0" dirty="0">
                          <a:solidFill>
                            <a:srgbClr val="000000"/>
                          </a:solidFill>
                          <a:effectLst/>
                          <a:latin typeface="+mn-lt"/>
                        </a:rPr>
                        <a:t> - </a:t>
                      </a:r>
                      <a:r>
                        <a:rPr lang="en-US" sz="1400" b="0" i="0" u="none" strike="noStrike" dirty="0">
                          <a:solidFill>
                            <a:srgbClr val="000000"/>
                          </a:solidFill>
                          <a:effectLst/>
                          <a:latin typeface="+mn-lt"/>
                        </a:rPr>
                        <a:t>634 </a:t>
                      </a:r>
                      <a:r>
                        <a:rPr lang="en-US" sz="1400" b="0" i="0" u="none" strike="noStrike" dirty="0" err="1">
                          <a:solidFill>
                            <a:srgbClr val="000000"/>
                          </a:solidFill>
                          <a:effectLst/>
                          <a:latin typeface="+mn-lt"/>
                        </a:rPr>
                        <a:t>mtrs</a:t>
                      </a:r>
                      <a:r>
                        <a:rPr lang="en-US" sz="1400" b="0" i="0" u="none" strike="noStrike" dirty="0">
                          <a:solidFill>
                            <a:srgbClr val="000000"/>
                          </a:solidFill>
                          <a:effectLst/>
                          <a:latin typeface="+mn-lt"/>
                        </a:rPr>
                        <a:t>. &amp; width - 24.20 </a:t>
                      </a:r>
                      <a:r>
                        <a:rPr lang="en-US" sz="1400" b="0" i="0" u="none" strike="noStrike" dirty="0" err="1">
                          <a:solidFill>
                            <a:srgbClr val="000000"/>
                          </a:solidFill>
                          <a:effectLst/>
                          <a:latin typeface="+mn-lt"/>
                        </a:rPr>
                        <a:t>mtrs</a:t>
                      </a:r>
                      <a:r>
                        <a:rPr lang="en-US" sz="1400" b="0" i="0" u="none" strike="noStrike" dirty="0">
                          <a:solidFill>
                            <a:srgbClr val="000000"/>
                          </a:solidFill>
                          <a:effectLst/>
                          <a:latin typeface="+mn-lt"/>
                        </a:rPr>
                        <a:t>.</a:t>
                      </a:r>
                    </a:p>
                  </a:txBody>
                  <a:tcPr marL="9525" marR="9525" marT="9525" marB="0" anchor="ctr"/>
                </a:tc>
                <a:tc>
                  <a:txBody>
                    <a:bodyPr/>
                    <a:lstStyle/>
                    <a:p>
                      <a:pPr algn="ctr" fontAlgn="t"/>
                      <a:r>
                        <a:rPr lang="en-US" sz="1400" b="0" i="0" u="none" strike="noStrike" dirty="0" err="1">
                          <a:solidFill>
                            <a:srgbClr val="000000"/>
                          </a:solidFill>
                          <a:effectLst/>
                          <a:latin typeface="+mn-lt"/>
                        </a:rPr>
                        <a:t>Rs</a:t>
                      </a:r>
                      <a:r>
                        <a:rPr lang="en-US" sz="1400" b="0" i="0" u="none" strike="noStrike" dirty="0">
                          <a:solidFill>
                            <a:srgbClr val="000000"/>
                          </a:solidFill>
                          <a:effectLst/>
                          <a:latin typeface="+mn-lt"/>
                        </a:rPr>
                        <a:t>. 14.00 Crores</a:t>
                      </a:r>
                    </a:p>
                  </a:txBody>
                  <a:tcPr marL="9525" marR="9525" marT="9525" marB="0" anchor="ctr"/>
                </a:tc>
                <a:extLst>
                  <a:ext uri="{0D108BD9-81ED-4DB2-BD59-A6C34878D82A}">
                    <a16:rowId xmlns:a16="http://schemas.microsoft.com/office/drawing/2014/main" val="10003"/>
                  </a:ext>
                </a:extLst>
              </a:tr>
              <a:tr h="609600">
                <a:tc>
                  <a:txBody>
                    <a:bodyPr/>
                    <a:lstStyle/>
                    <a:p>
                      <a:pPr algn="ctr"/>
                      <a:r>
                        <a:rPr lang="en-US" sz="1400" dirty="0">
                          <a:latin typeface="+mn-lt"/>
                        </a:rPr>
                        <a:t>3</a:t>
                      </a:r>
                    </a:p>
                  </a:txBody>
                  <a:tcPr anchor="ctr"/>
                </a:tc>
                <a:tc>
                  <a:txBody>
                    <a:bodyPr/>
                    <a:lstStyle/>
                    <a:p>
                      <a:pPr algn="just" fontAlgn="t"/>
                      <a:r>
                        <a:rPr lang="en-US" sz="1400" b="0" i="0" u="none" strike="noStrike">
                          <a:solidFill>
                            <a:srgbClr val="000000"/>
                          </a:solidFill>
                          <a:effectLst/>
                          <a:latin typeface="+mn-lt"/>
                        </a:rPr>
                        <a:t>Construction Supervision for 4-Laning and Strengthening of the existing 2-lane stretches from Chennai to Ranipet (Km 13.8 to Km 106.5) on NH-4 in the State of Tamil Nadu</a:t>
                      </a:r>
                    </a:p>
                  </a:txBody>
                  <a:tcPr marL="9525" marR="9525" marT="9525" marB="0" anchor="ctr"/>
                </a:tc>
                <a:tc>
                  <a:txBody>
                    <a:bodyPr/>
                    <a:lstStyle/>
                    <a:p>
                      <a:pPr algn="ctr" fontAlgn="t"/>
                      <a:r>
                        <a:rPr lang="en-US" sz="1400" b="0" i="0" u="none" strike="noStrike" dirty="0">
                          <a:solidFill>
                            <a:srgbClr val="000000"/>
                          </a:solidFill>
                          <a:effectLst/>
                          <a:latin typeface="Calibri"/>
                        </a:rPr>
                        <a:t>May 2001</a:t>
                      </a:r>
                    </a:p>
                  </a:txBody>
                  <a:tcPr marL="9525" marR="9525" marT="9525" marB="0" anchor="ctr"/>
                </a:tc>
                <a:tc>
                  <a:txBody>
                    <a:bodyPr/>
                    <a:lstStyle/>
                    <a:p>
                      <a:pPr algn="ctr" fontAlgn="t"/>
                      <a:r>
                        <a:rPr lang="en-US" sz="1400" b="0" i="0" u="none" strike="noStrike" dirty="0">
                          <a:solidFill>
                            <a:srgbClr val="000000"/>
                          </a:solidFill>
                          <a:effectLst/>
                          <a:latin typeface="Calibri"/>
                        </a:rPr>
                        <a:t>March 2009</a:t>
                      </a:r>
                    </a:p>
                  </a:txBody>
                  <a:tcPr marL="9525" marR="9525" marT="9525" marB="0" anchor="ctr"/>
                </a:tc>
                <a:tc>
                  <a:txBody>
                    <a:bodyPr/>
                    <a:lstStyle/>
                    <a:p>
                      <a:pPr algn="ctr" fontAlgn="t"/>
                      <a:r>
                        <a:rPr lang="en-US" sz="1400" b="0" i="0" u="none" strike="noStrike" dirty="0">
                          <a:solidFill>
                            <a:srgbClr val="000000"/>
                          </a:solidFill>
                          <a:effectLst/>
                          <a:latin typeface="+mn-lt"/>
                        </a:rPr>
                        <a:t>92.7 </a:t>
                      </a:r>
                      <a:r>
                        <a:rPr lang="en-US" sz="1400" b="0" i="0" u="none" strike="noStrike" dirty="0" err="1">
                          <a:solidFill>
                            <a:srgbClr val="000000"/>
                          </a:solidFill>
                          <a:effectLst/>
                          <a:latin typeface="+mn-lt"/>
                        </a:rPr>
                        <a:t>Kms</a:t>
                      </a:r>
                      <a:endParaRPr lang="en-US" sz="1400" b="0" i="0" u="none" strike="noStrike" dirty="0">
                        <a:solidFill>
                          <a:srgbClr val="000000"/>
                        </a:solidFill>
                        <a:effectLst/>
                        <a:latin typeface="+mn-lt"/>
                      </a:endParaRP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365.00 Crores</a:t>
                      </a:r>
                    </a:p>
                  </a:txBody>
                  <a:tcPr marL="9525" marR="9525" marT="9525" marB="0" anchor="ctr"/>
                </a:tc>
                <a:extLst>
                  <a:ext uri="{0D108BD9-81ED-4DB2-BD59-A6C34878D82A}">
                    <a16:rowId xmlns:a16="http://schemas.microsoft.com/office/drawing/2014/main" val="10004"/>
                  </a:ext>
                </a:extLst>
              </a:tr>
              <a:tr h="609600">
                <a:tc>
                  <a:txBody>
                    <a:bodyPr/>
                    <a:lstStyle/>
                    <a:p>
                      <a:pPr algn="ctr"/>
                      <a:r>
                        <a:rPr lang="en-US" sz="1400" dirty="0">
                          <a:latin typeface="+mn-lt"/>
                        </a:rPr>
                        <a:t>4</a:t>
                      </a:r>
                    </a:p>
                  </a:txBody>
                  <a:tcPr anchor="ctr"/>
                </a:tc>
                <a:tc>
                  <a:txBody>
                    <a:bodyPr/>
                    <a:lstStyle/>
                    <a:p>
                      <a:pPr algn="just" fontAlgn="t"/>
                      <a:r>
                        <a:rPr lang="en-US" sz="1400" b="0" i="0" u="none" strike="noStrike">
                          <a:solidFill>
                            <a:srgbClr val="000000"/>
                          </a:solidFill>
                          <a:effectLst/>
                          <a:latin typeface="+mn-lt"/>
                        </a:rPr>
                        <a:t>Construction Supervision for 4-laning &amp; strengthening of existing 2-lane stretches of NH 3 on N-S &amp; E-W corridor from km 70.0 to km 103.0 in Madhya Pradesh (Package-V)</a:t>
                      </a:r>
                    </a:p>
                  </a:txBody>
                  <a:tcPr marL="9525" marR="9525" marT="9525" marB="0" anchor="ctr"/>
                </a:tc>
                <a:tc>
                  <a:txBody>
                    <a:bodyPr/>
                    <a:lstStyle/>
                    <a:p>
                      <a:pPr algn="ctr" fontAlgn="t"/>
                      <a:r>
                        <a:rPr lang="en-US" sz="1400" b="0" i="0" u="none" strike="noStrike">
                          <a:solidFill>
                            <a:srgbClr val="000000"/>
                          </a:solidFill>
                          <a:effectLst/>
                          <a:latin typeface="Calibri"/>
                        </a:rPr>
                        <a:t>August 2001</a:t>
                      </a:r>
                    </a:p>
                  </a:txBody>
                  <a:tcPr marL="9525" marR="9525" marT="9525" marB="0" anchor="ctr"/>
                </a:tc>
                <a:tc>
                  <a:txBody>
                    <a:bodyPr/>
                    <a:lstStyle/>
                    <a:p>
                      <a:pPr algn="ctr" fontAlgn="t"/>
                      <a:r>
                        <a:rPr lang="en-US" sz="1400" b="0" i="0" u="none" strike="noStrike" dirty="0">
                          <a:solidFill>
                            <a:srgbClr val="000000"/>
                          </a:solidFill>
                          <a:effectLst/>
                          <a:latin typeface="Calibri"/>
                        </a:rPr>
                        <a:t>June </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2004</a:t>
                      </a:r>
                    </a:p>
                  </a:txBody>
                  <a:tcPr marL="9525" marR="9525" marT="9525" marB="0" anchor="ctr"/>
                </a:tc>
                <a:tc>
                  <a:txBody>
                    <a:bodyPr/>
                    <a:lstStyle/>
                    <a:p>
                      <a:pPr algn="ctr" fontAlgn="t"/>
                      <a:r>
                        <a:rPr lang="en-US" sz="1400" b="0" i="0" u="none" strike="noStrike" dirty="0">
                          <a:solidFill>
                            <a:srgbClr val="000000"/>
                          </a:solidFill>
                          <a:effectLst/>
                          <a:latin typeface="+mn-lt"/>
                        </a:rPr>
                        <a:t>33 </a:t>
                      </a:r>
                      <a:r>
                        <a:rPr lang="en-US" sz="1400" b="0" i="0" u="none" strike="noStrike" dirty="0" err="1">
                          <a:solidFill>
                            <a:srgbClr val="000000"/>
                          </a:solidFill>
                          <a:effectLst/>
                          <a:latin typeface="+mn-lt"/>
                        </a:rPr>
                        <a:t>Kms</a:t>
                      </a:r>
                      <a:r>
                        <a:rPr lang="en-US" sz="1400" b="0" i="0" u="none" strike="noStrike" dirty="0">
                          <a:solidFill>
                            <a:srgbClr val="000000"/>
                          </a:solidFill>
                          <a:effectLst/>
                          <a:latin typeface="+mn-lt"/>
                        </a:rPr>
                        <a:t>.</a:t>
                      </a: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101.37 Crores</a:t>
                      </a:r>
                    </a:p>
                  </a:txBody>
                  <a:tcPr marL="9525" marR="9525" marT="9525" marB="0" anchor="ctr"/>
                </a:tc>
                <a:extLst>
                  <a:ext uri="{0D108BD9-81ED-4DB2-BD59-A6C34878D82A}">
                    <a16:rowId xmlns:a16="http://schemas.microsoft.com/office/drawing/2014/main" val="10005"/>
                  </a:ext>
                </a:extLst>
              </a:tr>
              <a:tr h="609600">
                <a:tc>
                  <a:txBody>
                    <a:bodyPr/>
                    <a:lstStyle/>
                    <a:p>
                      <a:pPr algn="ctr"/>
                      <a:r>
                        <a:rPr lang="en-US" sz="1400" dirty="0">
                          <a:latin typeface="+mn-lt"/>
                        </a:rPr>
                        <a:t>5</a:t>
                      </a:r>
                    </a:p>
                  </a:txBody>
                  <a:tcPr anchor="ctr"/>
                </a:tc>
                <a:tc>
                  <a:txBody>
                    <a:bodyPr/>
                    <a:lstStyle/>
                    <a:p>
                      <a:pPr algn="just" fontAlgn="t"/>
                      <a:r>
                        <a:rPr lang="en-US" sz="1400" b="0" i="0" u="none" strike="noStrike" dirty="0">
                          <a:solidFill>
                            <a:srgbClr val="000000"/>
                          </a:solidFill>
                          <a:effectLst/>
                          <a:latin typeface="+mn-lt"/>
                        </a:rPr>
                        <a:t>Supervision &amp; Quality Control for Package </a:t>
                      </a:r>
                      <a:r>
                        <a:rPr lang="en-US" sz="1400" b="0" i="0" u="none" strike="noStrike" dirty="0" err="1">
                          <a:solidFill>
                            <a:srgbClr val="000000"/>
                          </a:solidFill>
                          <a:effectLst/>
                          <a:latin typeface="+mn-lt"/>
                        </a:rPr>
                        <a:t>Chindwara</a:t>
                      </a:r>
                      <a:r>
                        <a:rPr lang="en-US" sz="1400" b="0" i="0" u="none" strike="noStrike" dirty="0">
                          <a:solidFill>
                            <a:srgbClr val="000000"/>
                          </a:solidFill>
                          <a:effectLst/>
                          <a:latin typeface="+mn-lt"/>
                        </a:rPr>
                        <a:t> 01 for Rural Roads under </a:t>
                      </a:r>
                      <a:r>
                        <a:rPr lang="en-US" sz="1400" b="1" i="0" u="none" strike="noStrike" dirty="0">
                          <a:solidFill>
                            <a:srgbClr val="000000"/>
                          </a:solidFill>
                          <a:effectLst/>
                          <a:latin typeface="+mn-lt"/>
                        </a:rPr>
                        <a:t>Pradhan Mantri Gram Sadak Yojana</a:t>
                      </a:r>
                    </a:p>
                  </a:txBody>
                  <a:tcPr marL="9525" marR="9525" marT="9525" marB="0" anchor="ctr"/>
                </a:tc>
                <a:tc>
                  <a:txBody>
                    <a:bodyPr/>
                    <a:lstStyle/>
                    <a:p>
                      <a:pPr algn="ctr" fontAlgn="t"/>
                      <a:r>
                        <a:rPr lang="en-US" sz="1400" b="0" i="0" u="none" strike="noStrike">
                          <a:solidFill>
                            <a:srgbClr val="000000"/>
                          </a:solidFill>
                          <a:effectLst/>
                          <a:latin typeface="Calibri"/>
                        </a:rPr>
                        <a:t>September 2001</a:t>
                      </a:r>
                    </a:p>
                  </a:txBody>
                  <a:tcPr marL="9525" marR="9525" marT="9525" marB="0" anchor="ctr"/>
                </a:tc>
                <a:tc>
                  <a:txBody>
                    <a:bodyPr/>
                    <a:lstStyle/>
                    <a:p>
                      <a:pPr algn="ctr" fontAlgn="t"/>
                      <a:r>
                        <a:rPr lang="en-US" sz="1400" b="0" i="0" u="none" strike="noStrike">
                          <a:solidFill>
                            <a:srgbClr val="000000"/>
                          </a:solidFill>
                          <a:effectLst/>
                          <a:latin typeface="Calibri"/>
                        </a:rPr>
                        <a:t>July </a:t>
                      </a:r>
                      <a:br>
                        <a:rPr lang="en-US" sz="1400" b="0" i="0" u="none" strike="noStrike">
                          <a:solidFill>
                            <a:srgbClr val="000000"/>
                          </a:solidFill>
                          <a:effectLst/>
                          <a:latin typeface="Calibri"/>
                        </a:rPr>
                      </a:br>
                      <a:r>
                        <a:rPr lang="en-US" sz="1400" b="0" i="0" u="none" strike="noStrike">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97.45 </a:t>
                      </a:r>
                      <a:r>
                        <a:rPr lang="en-US" sz="1400" b="0" i="0" u="none" strike="noStrike" dirty="0" err="1">
                          <a:solidFill>
                            <a:srgbClr val="000000"/>
                          </a:solidFill>
                          <a:effectLst/>
                          <a:latin typeface="+mn-lt"/>
                        </a:rPr>
                        <a:t>Kms</a:t>
                      </a:r>
                      <a:r>
                        <a:rPr lang="en-US" sz="1400" b="0" i="0" u="none" strike="noStrike" dirty="0">
                          <a:solidFill>
                            <a:srgbClr val="000000"/>
                          </a:solidFill>
                          <a:effectLst/>
                          <a:latin typeface="+mn-lt"/>
                        </a:rPr>
                        <a:t> </a:t>
                      </a: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1106.59 Lakhs.</a:t>
                      </a:r>
                    </a:p>
                  </a:txBody>
                  <a:tcPr marL="9525" marR="9525" marT="9525" marB="0" anchor="ctr"/>
                </a:tc>
                <a:extLst>
                  <a:ext uri="{0D108BD9-81ED-4DB2-BD59-A6C34878D82A}">
                    <a16:rowId xmlns:a16="http://schemas.microsoft.com/office/drawing/2014/main" val="10006"/>
                  </a:ext>
                </a:extLst>
              </a:tr>
              <a:tr h="609600">
                <a:tc>
                  <a:txBody>
                    <a:bodyPr/>
                    <a:lstStyle/>
                    <a:p>
                      <a:pPr algn="ctr"/>
                      <a:r>
                        <a:rPr lang="en-US" sz="1400" dirty="0">
                          <a:latin typeface="+mn-lt"/>
                        </a:rPr>
                        <a:t>6</a:t>
                      </a:r>
                    </a:p>
                  </a:txBody>
                  <a:tcPr anchor="ctr"/>
                </a:tc>
                <a:tc>
                  <a:txBody>
                    <a:bodyPr/>
                    <a:lstStyle/>
                    <a:p>
                      <a:pPr algn="just" fontAlgn="t"/>
                      <a:r>
                        <a:rPr lang="en-US" sz="1400" b="0" i="0" u="none" strike="noStrike" dirty="0">
                          <a:solidFill>
                            <a:srgbClr val="000000"/>
                          </a:solidFill>
                          <a:effectLst/>
                          <a:latin typeface="+mn-lt"/>
                        </a:rPr>
                        <a:t>Supervision &amp; Quality Control for Package </a:t>
                      </a:r>
                      <a:r>
                        <a:rPr lang="en-US" sz="1400" b="0" i="0" u="none" strike="noStrike" dirty="0" err="1">
                          <a:solidFill>
                            <a:srgbClr val="000000"/>
                          </a:solidFill>
                          <a:effectLst/>
                          <a:latin typeface="+mn-lt"/>
                        </a:rPr>
                        <a:t>Sagar</a:t>
                      </a:r>
                      <a:r>
                        <a:rPr lang="en-US" sz="1400" b="0" i="0" u="none" strike="noStrike" dirty="0">
                          <a:solidFill>
                            <a:srgbClr val="000000"/>
                          </a:solidFill>
                          <a:effectLst/>
                          <a:latin typeface="+mn-lt"/>
                        </a:rPr>
                        <a:t> 01 for Rural Roads under </a:t>
                      </a:r>
                      <a:r>
                        <a:rPr lang="en-US" sz="1400" b="1" i="0" u="none" strike="noStrike" dirty="0">
                          <a:solidFill>
                            <a:srgbClr val="000000"/>
                          </a:solidFill>
                          <a:effectLst/>
                          <a:latin typeface="+mn-lt"/>
                        </a:rPr>
                        <a:t>Pradhan Mantri Gram Sadak Yojana</a:t>
                      </a:r>
                    </a:p>
                  </a:txBody>
                  <a:tcPr marL="9525" marR="9525" marT="9525" marB="0" anchor="ctr"/>
                </a:tc>
                <a:tc>
                  <a:txBody>
                    <a:bodyPr/>
                    <a:lstStyle/>
                    <a:p>
                      <a:pPr algn="ctr" fontAlgn="t"/>
                      <a:r>
                        <a:rPr lang="en-US" sz="1400" b="0" i="0" u="none" strike="noStrike">
                          <a:solidFill>
                            <a:srgbClr val="000000"/>
                          </a:solidFill>
                          <a:effectLst/>
                          <a:latin typeface="Calibri"/>
                        </a:rPr>
                        <a:t>September 2001</a:t>
                      </a:r>
                    </a:p>
                  </a:txBody>
                  <a:tcPr marL="9525" marR="9525" marT="9525" marB="0" anchor="ctr"/>
                </a:tc>
                <a:tc>
                  <a:txBody>
                    <a:bodyPr/>
                    <a:lstStyle/>
                    <a:p>
                      <a:pPr algn="ctr" fontAlgn="t"/>
                      <a:r>
                        <a:rPr lang="en-US" sz="1400" b="0" i="0" u="none" strike="noStrike" dirty="0">
                          <a:solidFill>
                            <a:srgbClr val="000000"/>
                          </a:solidFill>
                          <a:effectLst/>
                          <a:latin typeface="Calibri"/>
                        </a:rPr>
                        <a:t>July </a:t>
                      </a:r>
                      <a:br>
                        <a:rPr lang="en-US" sz="1400" b="0" i="0" u="none" strike="noStrike" dirty="0">
                          <a:solidFill>
                            <a:srgbClr val="000000"/>
                          </a:solidFill>
                          <a:effectLst/>
                          <a:latin typeface="Calibri"/>
                        </a:rPr>
                      </a:br>
                      <a:r>
                        <a:rPr lang="en-US" sz="1400" b="0" i="0" u="none" strike="noStrike" dirty="0">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101.23 </a:t>
                      </a:r>
                      <a:r>
                        <a:rPr lang="en-US" sz="1400" b="0" i="0" u="none" strike="noStrike" dirty="0" err="1">
                          <a:solidFill>
                            <a:srgbClr val="000000"/>
                          </a:solidFill>
                          <a:effectLst/>
                          <a:latin typeface="+mn-lt"/>
                        </a:rPr>
                        <a:t>Kms</a:t>
                      </a:r>
                      <a:endParaRPr lang="en-US" sz="1400" b="0" i="0" u="none" strike="noStrike" dirty="0">
                        <a:solidFill>
                          <a:srgbClr val="000000"/>
                        </a:solidFill>
                        <a:effectLst/>
                        <a:latin typeface="+mn-lt"/>
                      </a:endParaRP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1206.97 Lakhs</a:t>
                      </a:r>
                    </a:p>
                  </a:txBody>
                  <a:tcPr marL="9525" marR="9525" marT="9525" marB="0" anchor="ctr"/>
                </a:tc>
                <a:extLst>
                  <a:ext uri="{0D108BD9-81ED-4DB2-BD59-A6C34878D82A}">
                    <a16:rowId xmlns:a16="http://schemas.microsoft.com/office/drawing/2014/main" val="10007"/>
                  </a:ext>
                </a:extLst>
              </a:tr>
              <a:tr h="609600">
                <a:tc>
                  <a:txBody>
                    <a:bodyPr/>
                    <a:lstStyle/>
                    <a:p>
                      <a:pPr algn="ctr"/>
                      <a:r>
                        <a:rPr lang="en-US" sz="1400" dirty="0">
                          <a:latin typeface="+mn-lt"/>
                        </a:rPr>
                        <a:t>7</a:t>
                      </a:r>
                    </a:p>
                  </a:txBody>
                  <a:tcPr anchor="ctr"/>
                </a:tc>
                <a:tc>
                  <a:txBody>
                    <a:bodyPr/>
                    <a:lstStyle/>
                    <a:p>
                      <a:pPr algn="just" fontAlgn="t"/>
                      <a:r>
                        <a:rPr lang="en-US" sz="1400" b="0" i="0" u="none" strike="noStrike" dirty="0">
                          <a:solidFill>
                            <a:srgbClr val="000000"/>
                          </a:solidFill>
                          <a:effectLst/>
                          <a:latin typeface="+mn-lt"/>
                        </a:rPr>
                        <a:t>Supervision &amp; Quality Control for Package </a:t>
                      </a:r>
                      <a:r>
                        <a:rPr lang="en-US" sz="1400" b="0" i="0" u="none" strike="noStrike" dirty="0" err="1">
                          <a:solidFill>
                            <a:srgbClr val="000000"/>
                          </a:solidFill>
                          <a:effectLst/>
                          <a:latin typeface="+mn-lt"/>
                        </a:rPr>
                        <a:t>Sidhi</a:t>
                      </a:r>
                      <a:r>
                        <a:rPr lang="en-US" sz="1400" b="0" i="0" u="none" strike="noStrike" dirty="0">
                          <a:solidFill>
                            <a:srgbClr val="000000"/>
                          </a:solidFill>
                          <a:effectLst/>
                          <a:latin typeface="+mn-lt"/>
                        </a:rPr>
                        <a:t> 01 for Rural Roads under </a:t>
                      </a:r>
                      <a:r>
                        <a:rPr lang="en-US" sz="1400" b="1" i="0" u="none" strike="noStrike" dirty="0">
                          <a:solidFill>
                            <a:srgbClr val="000000"/>
                          </a:solidFill>
                          <a:effectLst/>
                          <a:latin typeface="+mn-lt"/>
                        </a:rPr>
                        <a:t>Pradhan Mantri Gram Sadak Yojana</a:t>
                      </a:r>
                    </a:p>
                  </a:txBody>
                  <a:tcPr marL="9525" marR="9525" marT="9525" marB="0" anchor="ctr"/>
                </a:tc>
                <a:tc>
                  <a:txBody>
                    <a:bodyPr/>
                    <a:lstStyle/>
                    <a:p>
                      <a:pPr algn="ctr" fontAlgn="t"/>
                      <a:r>
                        <a:rPr lang="en-US" sz="1400" b="0" i="0" u="none" strike="noStrike">
                          <a:solidFill>
                            <a:srgbClr val="000000"/>
                          </a:solidFill>
                          <a:effectLst/>
                          <a:latin typeface="Calibri"/>
                        </a:rPr>
                        <a:t>September 2001</a:t>
                      </a:r>
                    </a:p>
                  </a:txBody>
                  <a:tcPr marL="9525" marR="9525" marT="9525" marB="0" anchor="ctr"/>
                </a:tc>
                <a:tc>
                  <a:txBody>
                    <a:bodyPr/>
                    <a:lstStyle/>
                    <a:p>
                      <a:pPr algn="ctr" fontAlgn="t"/>
                      <a:r>
                        <a:rPr lang="en-US" sz="1400" b="0" i="0" u="none" strike="noStrike">
                          <a:solidFill>
                            <a:srgbClr val="000000"/>
                          </a:solidFill>
                          <a:effectLst/>
                          <a:latin typeface="Calibri"/>
                        </a:rPr>
                        <a:t>July </a:t>
                      </a:r>
                      <a:br>
                        <a:rPr lang="en-US" sz="1400" b="0" i="0" u="none" strike="noStrike">
                          <a:solidFill>
                            <a:srgbClr val="000000"/>
                          </a:solidFill>
                          <a:effectLst/>
                          <a:latin typeface="Calibri"/>
                        </a:rPr>
                      </a:br>
                      <a:r>
                        <a:rPr lang="en-US" sz="1400" b="0" i="0" u="none" strike="noStrike">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147.91 </a:t>
                      </a:r>
                      <a:r>
                        <a:rPr lang="en-US" sz="1400" b="0" i="0" u="none" strike="noStrike" dirty="0" err="1">
                          <a:solidFill>
                            <a:srgbClr val="000000"/>
                          </a:solidFill>
                          <a:effectLst/>
                          <a:latin typeface="+mn-lt"/>
                        </a:rPr>
                        <a:t>Kms</a:t>
                      </a:r>
                      <a:endParaRPr lang="en-US" sz="1400" b="0" i="0" u="none" strike="noStrike" dirty="0">
                        <a:solidFill>
                          <a:srgbClr val="000000"/>
                        </a:solidFill>
                        <a:effectLst/>
                        <a:latin typeface="+mn-lt"/>
                      </a:endParaRP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1303.95 Lakhs</a:t>
                      </a:r>
                    </a:p>
                  </a:txBody>
                  <a:tcPr marL="9525" marR="9525" marT="9525" marB="0" anchor="ctr"/>
                </a:tc>
                <a:extLst>
                  <a:ext uri="{0D108BD9-81ED-4DB2-BD59-A6C34878D82A}">
                    <a16:rowId xmlns:a16="http://schemas.microsoft.com/office/drawing/2014/main" val="10008"/>
                  </a:ext>
                </a:extLst>
              </a:tr>
              <a:tr h="609600">
                <a:tc>
                  <a:txBody>
                    <a:bodyPr/>
                    <a:lstStyle/>
                    <a:p>
                      <a:pPr algn="ctr"/>
                      <a:r>
                        <a:rPr lang="en-US" sz="1400" dirty="0">
                          <a:latin typeface="+mn-lt"/>
                        </a:rPr>
                        <a:t>8</a:t>
                      </a:r>
                    </a:p>
                  </a:txBody>
                  <a:tcPr anchor="ctr"/>
                </a:tc>
                <a:tc>
                  <a:txBody>
                    <a:bodyPr/>
                    <a:lstStyle/>
                    <a:p>
                      <a:pPr algn="just" fontAlgn="t"/>
                      <a:r>
                        <a:rPr lang="en-US" sz="1400" b="0" i="0" u="none" strike="noStrike">
                          <a:solidFill>
                            <a:srgbClr val="000000"/>
                          </a:solidFill>
                          <a:effectLst/>
                          <a:latin typeface="+mn-lt"/>
                        </a:rPr>
                        <a:t>Project Management Consultancy services for proposed improvement to Nagpur - Mumbai road to NH standards (Pack B)</a:t>
                      </a:r>
                    </a:p>
                  </a:txBody>
                  <a:tcPr marL="9525" marR="9525" marT="9525" marB="0" anchor="ctr"/>
                </a:tc>
                <a:tc>
                  <a:txBody>
                    <a:bodyPr/>
                    <a:lstStyle/>
                    <a:p>
                      <a:pPr algn="ctr" fontAlgn="t"/>
                      <a:r>
                        <a:rPr lang="en-US" sz="1400" b="0" i="0" u="none" strike="noStrike">
                          <a:solidFill>
                            <a:srgbClr val="000000"/>
                          </a:solidFill>
                          <a:effectLst/>
                          <a:latin typeface="Calibri"/>
                        </a:rPr>
                        <a:t>December 2001</a:t>
                      </a:r>
                    </a:p>
                  </a:txBody>
                  <a:tcPr marL="9525" marR="9525" marT="9525" marB="0" anchor="ctr"/>
                </a:tc>
                <a:tc>
                  <a:txBody>
                    <a:bodyPr/>
                    <a:lstStyle/>
                    <a:p>
                      <a:pPr algn="ctr" fontAlgn="t"/>
                      <a:r>
                        <a:rPr lang="en-US" sz="1400" b="0" i="0" u="none" strike="noStrike">
                          <a:solidFill>
                            <a:srgbClr val="000000"/>
                          </a:solidFill>
                          <a:effectLst/>
                          <a:latin typeface="Calibri"/>
                        </a:rPr>
                        <a:t>October  </a:t>
                      </a:r>
                      <a:br>
                        <a:rPr lang="en-US" sz="1400" b="0" i="0" u="none" strike="noStrike">
                          <a:solidFill>
                            <a:srgbClr val="000000"/>
                          </a:solidFill>
                          <a:effectLst/>
                          <a:latin typeface="Calibri"/>
                        </a:rPr>
                      </a:br>
                      <a:r>
                        <a:rPr lang="en-US" sz="1400" b="0" i="0" u="none" strike="noStrike">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76.52 </a:t>
                      </a:r>
                      <a:r>
                        <a:rPr lang="en-US" sz="1400" b="0" i="0" u="none" strike="noStrike" dirty="0" err="1">
                          <a:solidFill>
                            <a:srgbClr val="000000"/>
                          </a:solidFill>
                          <a:effectLst/>
                          <a:latin typeface="+mn-lt"/>
                        </a:rPr>
                        <a:t>Kms</a:t>
                      </a:r>
                      <a:endParaRPr lang="en-US" sz="1400" b="0" i="0" u="none" strike="noStrike" dirty="0">
                        <a:solidFill>
                          <a:srgbClr val="000000"/>
                        </a:solidFill>
                        <a:effectLst/>
                        <a:latin typeface="+mn-lt"/>
                      </a:endParaRP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305.00 Lakhs</a:t>
                      </a:r>
                    </a:p>
                  </a:txBody>
                  <a:tcPr marL="9525" marR="9525" marT="9525" marB="0" anchor="ctr"/>
                </a:tc>
                <a:extLst>
                  <a:ext uri="{0D108BD9-81ED-4DB2-BD59-A6C34878D82A}">
                    <a16:rowId xmlns:a16="http://schemas.microsoft.com/office/drawing/2014/main" val="10009"/>
                  </a:ext>
                </a:extLst>
              </a:tr>
              <a:tr h="609600">
                <a:tc>
                  <a:txBody>
                    <a:bodyPr/>
                    <a:lstStyle/>
                    <a:p>
                      <a:pPr algn="ctr"/>
                      <a:r>
                        <a:rPr lang="en-US" sz="1400" dirty="0">
                          <a:latin typeface="+mn-lt"/>
                        </a:rPr>
                        <a:t>9</a:t>
                      </a:r>
                    </a:p>
                  </a:txBody>
                  <a:tcPr anchor="ctr"/>
                </a:tc>
                <a:tc>
                  <a:txBody>
                    <a:bodyPr/>
                    <a:lstStyle/>
                    <a:p>
                      <a:pPr algn="just" fontAlgn="t"/>
                      <a:r>
                        <a:rPr lang="en-US" sz="1400" b="0" i="0" u="none" strike="noStrike" dirty="0">
                          <a:solidFill>
                            <a:srgbClr val="000000"/>
                          </a:solidFill>
                          <a:effectLst/>
                          <a:latin typeface="+mn-lt"/>
                        </a:rPr>
                        <a:t>Supervision &amp; Quality Control for Package </a:t>
                      </a:r>
                      <a:r>
                        <a:rPr lang="en-US" sz="1400" b="0" i="0" u="none" strike="noStrike" dirty="0" err="1">
                          <a:solidFill>
                            <a:srgbClr val="000000"/>
                          </a:solidFill>
                          <a:effectLst/>
                          <a:latin typeface="+mn-lt"/>
                        </a:rPr>
                        <a:t>Jhabua</a:t>
                      </a:r>
                      <a:r>
                        <a:rPr lang="en-US" sz="1400" b="0" i="0" u="none" strike="noStrike" dirty="0">
                          <a:solidFill>
                            <a:srgbClr val="000000"/>
                          </a:solidFill>
                          <a:effectLst/>
                          <a:latin typeface="+mn-lt"/>
                        </a:rPr>
                        <a:t> 2001 – 02 for Rural Roads Under </a:t>
                      </a:r>
                      <a:r>
                        <a:rPr lang="en-US" sz="1400" b="1" i="0" u="none" strike="noStrike" dirty="0">
                          <a:solidFill>
                            <a:srgbClr val="000000"/>
                          </a:solidFill>
                          <a:effectLst/>
                          <a:latin typeface="+mn-lt"/>
                        </a:rPr>
                        <a:t>Pradhan Mantri Gram Sadak Yojana</a:t>
                      </a:r>
                    </a:p>
                  </a:txBody>
                  <a:tcPr marL="9525" marR="9525" marT="9525" marB="0" anchor="ctr"/>
                </a:tc>
                <a:tc>
                  <a:txBody>
                    <a:bodyPr/>
                    <a:lstStyle/>
                    <a:p>
                      <a:pPr algn="ctr" fontAlgn="t"/>
                      <a:r>
                        <a:rPr lang="en-US" sz="1400" b="0" i="0" u="none" strike="noStrike">
                          <a:solidFill>
                            <a:srgbClr val="000000"/>
                          </a:solidFill>
                          <a:effectLst/>
                          <a:latin typeface="Calibri"/>
                        </a:rPr>
                        <a:t>April </a:t>
                      </a:r>
                      <a:br>
                        <a:rPr lang="en-US" sz="1400" b="0" i="0" u="none" strike="noStrike">
                          <a:solidFill>
                            <a:srgbClr val="000000"/>
                          </a:solidFill>
                          <a:effectLst/>
                          <a:latin typeface="Calibri"/>
                        </a:rPr>
                      </a:br>
                      <a:r>
                        <a:rPr lang="en-US" sz="1400" b="0" i="0" u="none" strike="noStrike">
                          <a:solidFill>
                            <a:srgbClr val="000000"/>
                          </a:solidFill>
                          <a:effectLst/>
                          <a:latin typeface="Calibri"/>
                        </a:rPr>
                        <a:t>2002</a:t>
                      </a:r>
                    </a:p>
                  </a:txBody>
                  <a:tcPr marL="9525" marR="9525" marT="9525" marB="0" anchor="ctr"/>
                </a:tc>
                <a:tc>
                  <a:txBody>
                    <a:bodyPr/>
                    <a:lstStyle/>
                    <a:p>
                      <a:pPr algn="ctr" fontAlgn="t"/>
                      <a:r>
                        <a:rPr lang="en-US" sz="1400" b="0" i="0" u="none" strike="noStrike">
                          <a:solidFill>
                            <a:srgbClr val="000000"/>
                          </a:solidFill>
                          <a:effectLst/>
                          <a:latin typeface="Calibri"/>
                        </a:rPr>
                        <a:t>December</a:t>
                      </a:r>
                      <a:br>
                        <a:rPr lang="en-US" sz="1400" b="0" i="0" u="none" strike="noStrike">
                          <a:solidFill>
                            <a:srgbClr val="000000"/>
                          </a:solidFill>
                          <a:effectLst/>
                          <a:latin typeface="Calibri"/>
                        </a:rPr>
                      </a:br>
                      <a:r>
                        <a:rPr lang="en-US" sz="1400" b="0" i="0" u="none" strike="noStrike">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103.30 </a:t>
                      </a:r>
                      <a:r>
                        <a:rPr lang="en-US" sz="1400" b="0" i="0" u="none" strike="noStrike" dirty="0" err="1">
                          <a:solidFill>
                            <a:srgbClr val="000000"/>
                          </a:solidFill>
                          <a:effectLst/>
                          <a:latin typeface="+mn-lt"/>
                        </a:rPr>
                        <a:t>Kms</a:t>
                      </a:r>
                      <a:endParaRPr lang="en-US" sz="1400" b="0" i="0" u="none" strike="noStrike" dirty="0">
                        <a:solidFill>
                          <a:srgbClr val="000000"/>
                        </a:solidFill>
                        <a:effectLst/>
                        <a:latin typeface="+mn-lt"/>
                      </a:endParaRP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1497.06 Lakhs.</a:t>
                      </a:r>
                    </a:p>
                  </a:txBody>
                  <a:tcPr marL="9525" marR="9525" marT="9525" marB="0" anchor="ctr"/>
                </a:tc>
                <a:extLst>
                  <a:ext uri="{0D108BD9-81ED-4DB2-BD59-A6C34878D82A}">
                    <a16:rowId xmlns:a16="http://schemas.microsoft.com/office/drawing/2014/main" val="10010"/>
                  </a:ext>
                </a:extLst>
              </a:tr>
              <a:tr h="609600">
                <a:tc>
                  <a:txBody>
                    <a:bodyPr/>
                    <a:lstStyle/>
                    <a:p>
                      <a:pPr algn="ctr"/>
                      <a:r>
                        <a:rPr lang="en-US" sz="1400" dirty="0">
                          <a:latin typeface="+mn-lt"/>
                        </a:rPr>
                        <a:t>10</a:t>
                      </a:r>
                    </a:p>
                  </a:txBody>
                  <a:tcPr anchor="ctr"/>
                </a:tc>
                <a:tc>
                  <a:txBody>
                    <a:bodyPr/>
                    <a:lstStyle/>
                    <a:p>
                      <a:pPr algn="just" fontAlgn="t"/>
                      <a:r>
                        <a:rPr lang="en-US" sz="1400" b="0" i="0" u="none" strike="noStrike" dirty="0">
                          <a:solidFill>
                            <a:srgbClr val="000000"/>
                          </a:solidFill>
                          <a:effectLst/>
                          <a:latin typeface="+mn-lt"/>
                        </a:rPr>
                        <a:t>Supervision &amp; Quality Control for Package </a:t>
                      </a:r>
                      <a:r>
                        <a:rPr lang="en-US" sz="1400" b="0" i="0" u="none" strike="noStrike" dirty="0" err="1">
                          <a:solidFill>
                            <a:srgbClr val="000000"/>
                          </a:solidFill>
                          <a:effectLst/>
                          <a:latin typeface="+mn-lt"/>
                        </a:rPr>
                        <a:t>Sagar</a:t>
                      </a:r>
                      <a:r>
                        <a:rPr lang="en-US" sz="1400" b="0" i="0" u="none" strike="noStrike" dirty="0">
                          <a:solidFill>
                            <a:srgbClr val="000000"/>
                          </a:solidFill>
                          <a:effectLst/>
                          <a:latin typeface="+mn-lt"/>
                        </a:rPr>
                        <a:t> 2001 – 02 for Rural Roads under </a:t>
                      </a:r>
                      <a:r>
                        <a:rPr lang="en-US" sz="1400" b="1" i="0" u="none" strike="noStrike" dirty="0">
                          <a:solidFill>
                            <a:srgbClr val="000000"/>
                          </a:solidFill>
                          <a:effectLst/>
                          <a:latin typeface="+mn-lt"/>
                        </a:rPr>
                        <a:t>Pradhan Mantri Gram Sadak Yojana</a:t>
                      </a:r>
                    </a:p>
                  </a:txBody>
                  <a:tcPr marL="9525" marR="9525" marT="9525" marB="0" anchor="ctr"/>
                </a:tc>
                <a:tc>
                  <a:txBody>
                    <a:bodyPr/>
                    <a:lstStyle/>
                    <a:p>
                      <a:pPr algn="ctr" fontAlgn="t"/>
                      <a:r>
                        <a:rPr lang="en-US" sz="1400" b="0" i="0" u="none" strike="noStrike">
                          <a:solidFill>
                            <a:srgbClr val="000000"/>
                          </a:solidFill>
                          <a:effectLst/>
                          <a:latin typeface="Calibri"/>
                        </a:rPr>
                        <a:t>March  </a:t>
                      </a:r>
                      <a:br>
                        <a:rPr lang="en-US" sz="1400" b="0" i="0" u="none" strike="noStrike">
                          <a:solidFill>
                            <a:srgbClr val="000000"/>
                          </a:solidFill>
                          <a:effectLst/>
                          <a:latin typeface="Calibri"/>
                        </a:rPr>
                      </a:br>
                      <a:r>
                        <a:rPr lang="en-US" sz="1400" b="0" i="0" u="none" strike="noStrike">
                          <a:solidFill>
                            <a:srgbClr val="000000"/>
                          </a:solidFill>
                          <a:effectLst/>
                          <a:latin typeface="Calibri"/>
                        </a:rPr>
                        <a:t>2002</a:t>
                      </a:r>
                    </a:p>
                  </a:txBody>
                  <a:tcPr marL="9525" marR="9525" marT="9525" marB="0" anchor="ctr"/>
                </a:tc>
                <a:tc>
                  <a:txBody>
                    <a:bodyPr/>
                    <a:lstStyle/>
                    <a:p>
                      <a:pPr algn="ctr" fontAlgn="t"/>
                      <a:r>
                        <a:rPr lang="en-US" sz="1400" b="0" i="0" u="none" strike="noStrike">
                          <a:solidFill>
                            <a:srgbClr val="000000"/>
                          </a:solidFill>
                          <a:effectLst/>
                          <a:latin typeface="Calibri"/>
                        </a:rPr>
                        <a:t>December</a:t>
                      </a:r>
                      <a:br>
                        <a:rPr lang="en-US" sz="1400" b="0" i="0" u="none" strike="noStrike">
                          <a:solidFill>
                            <a:srgbClr val="000000"/>
                          </a:solidFill>
                          <a:effectLst/>
                          <a:latin typeface="Calibri"/>
                        </a:rPr>
                      </a:br>
                      <a:r>
                        <a:rPr lang="en-US" sz="1400" b="0" i="0" u="none" strike="noStrike">
                          <a:solidFill>
                            <a:srgbClr val="000000"/>
                          </a:solidFill>
                          <a:effectLst/>
                          <a:latin typeface="Calibri"/>
                        </a:rPr>
                        <a:t>2003</a:t>
                      </a:r>
                    </a:p>
                  </a:txBody>
                  <a:tcPr marL="9525" marR="9525" marT="9525" marB="0" anchor="ctr"/>
                </a:tc>
                <a:tc>
                  <a:txBody>
                    <a:bodyPr/>
                    <a:lstStyle/>
                    <a:p>
                      <a:pPr algn="ctr" fontAlgn="t"/>
                      <a:r>
                        <a:rPr lang="en-US" sz="1400" b="0" i="0" u="none" strike="noStrike" dirty="0">
                          <a:solidFill>
                            <a:srgbClr val="000000"/>
                          </a:solidFill>
                          <a:effectLst/>
                          <a:latin typeface="+mn-lt"/>
                        </a:rPr>
                        <a:t>143.90 </a:t>
                      </a:r>
                      <a:r>
                        <a:rPr lang="en-US" sz="1400" b="0" i="0" u="none" strike="noStrike" dirty="0" err="1">
                          <a:solidFill>
                            <a:srgbClr val="000000"/>
                          </a:solidFill>
                          <a:effectLst/>
                          <a:latin typeface="+mn-lt"/>
                        </a:rPr>
                        <a:t>Kms</a:t>
                      </a:r>
                      <a:r>
                        <a:rPr lang="en-US" sz="1400" b="0" i="0" u="none" strike="noStrike" dirty="0">
                          <a:solidFill>
                            <a:srgbClr val="000000"/>
                          </a:solidFill>
                          <a:effectLst/>
                          <a:latin typeface="+mn-lt"/>
                        </a:rPr>
                        <a:t> </a:t>
                      </a: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2012.06 Lakhs.</a:t>
                      </a:r>
                    </a:p>
                  </a:txBody>
                  <a:tcPr marL="9525" marR="9525" marT="9525" marB="0" anchor="ctr"/>
                </a:tc>
                <a:extLst>
                  <a:ext uri="{0D108BD9-81ED-4DB2-BD59-A6C34878D82A}">
                    <a16:rowId xmlns:a16="http://schemas.microsoft.com/office/drawing/2014/main" val="10011"/>
                  </a:ext>
                </a:extLst>
              </a:tr>
              <a:tr h="609600">
                <a:tc>
                  <a:txBody>
                    <a:bodyPr/>
                    <a:lstStyle/>
                    <a:p>
                      <a:pPr algn="ctr"/>
                      <a:r>
                        <a:rPr lang="en-US" sz="1400" dirty="0"/>
                        <a:t>11</a:t>
                      </a:r>
                    </a:p>
                  </a:txBody>
                  <a:tcPr anchor="ctr"/>
                </a:tc>
                <a:tc>
                  <a:txBody>
                    <a:bodyPr/>
                    <a:lstStyle/>
                    <a:p>
                      <a:pPr algn="just" fontAlgn="t"/>
                      <a:r>
                        <a:rPr lang="en-US" sz="1400" b="0" i="0" u="none" strike="noStrike" dirty="0">
                          <a:solidFill>
                            <a:srgbClr val="000000"/>
                          </a:solidFill>
                          <a:effectLst/>
                          <a:latin typeface="+mn-lt"/>
                        </a:rPr>
                        <a:t>Consultancy Services for construction supervision and quality control of </a:t>
                      </a:r>
                      <a:r>
                        <a:rPr lang="en-US" sz="1400" b="1" i="0" u="none" strike="noStrike" dirty="0">
                          <a:solidFill>
                            <a:srgbClr val="000000"/>
                          </a:solidFill>
                          <a:effectLst/>
                          <a:latin typeface="+mn-lt"/>
                        </a:rPr>
                        <a:t>PMGSY Roads </a:t>
                      </a:r>
                      <a:r>
                        <a:rPr lang="en-US" sz="1400" b="0" i="0" u="none" strike="noStrike" dirty="0">
                          <a:solidFill>
                            <a:srgbClr val="000000"/>
                          </a:solidFill>
                          <a:effectLst/>
                          <a:latin typeface="+mn-lt"/>
                        </a:rPr>
                        <a:t>in </a:t>
                      </a:r>
                      <a:r>
                        <a:rPr lang="en-US" sz="1400" b="0" i="0" u="none" strike="noStrike" dirty="0" err="1">
                          <a:solidFill>
                            <a:srgbClr val="000000"/>
                          </a:solidFill>
                          <a:effectLst/>
                          <a:latin typeface="+mn-lt"/>
                        </a:rPr>
                        <a:t>Jhabua</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Distt</a:t>
                      </a:r>
                      <a:r>
                        <a:rPr lang="en-US" sz="1400" b="0" i="0" u="none" strike="noStrike" dirty="0">
                          <a:solidFill>
                            <a:srgbClr val="000000"/>
                          </a:solidFill>
                          <a:effectLst/>
                          <a:latin typeface="+mn-lt"/>
                        </a:rPr>
                        <a:t>.</a:t>
                      </a:r>
                    </a:p>
                  </a:txBody>
                  <a:tcPr marL="9525" marR="9525" marT="9525" marB="0" anchor="ctr"/>
                </a:tc>
                <a:tc>
                  <a:txBody>
                    <a:bodyPr/>
                    <a:lstStyle/>
                    <a:p>
                      <a:pPr algn="ctr" fontAlgn="t"/>
                      <a:r>
                        <a:rPr lang="en-US" sz="1400" b="0" i="0" u="none" strike="noStrike">
                          <a:solidFill>
                            <a:srgbClr val="000000"/>
                          </a:solidFill>
                          <a:effectLst/>
                          <a:latin typeface="Calibri"/>
                        </a:rPr>
                        <a:t>February 2008</a:t>
                      </a:r>
                    </a:p>
                  </a:txBody>
                  <a:tcPr marL="9525" marR="9525" marT="9525" marB="0" anchor="ctr"/>
                </a:tc>
                <a:tc>
                  <a:txBody>
                    <a:bodyPr/>
                    <a:lstStyle/>
                    <a:p>
                      <a:pPr algn="ctr" fontAlgn="t"/>
                      <a:r>
                        <a:rPr lang="en-US" sz="1400" b="0" i="0" u="none" strike="noStrike">
                          <a:solidFill>
                            <a:srgbClr val="000000"/>
                          </a:solidFill>
                          <a:effectLst/>
                          <a:latin typeface="Calibri"/>
                        </a:rPr>
                        <a:t> </a:t>
                      </a:r>
                    </a:p>
                  </a:txBody>
                  <a:tcPr marL="9525" marR="9525" marT="9525" marB="0" anchor="ctr"/>
                </a:tc>
                <a:tc>
                  <a:txBody>
                    <a:bodyPr/>
                    <a:lstStyle/>
                    <a:p>
                      <a:pPr algn="ctr" fontAlgn="t"/>
                      <a:r>
                        <a:rPr lang="en-US" sz="1400" b="0" i="0" u="none" strike="noStrike" dirty="0">
                          <a:solidFill>
                            <a:srgbClr val="000000"/>
                          </a:solidFill>
                          <a:effectLst/>
                          <a:latin typeface="+mn-lt"/>
                        </a:rPr>
                        <a:t>108.70 </a:t>
                      </a:r>
                      <a:r>
                        <a:rPr lang="en-US" sz="1400" b="0" i="0" u="none" strike="noStrike" dirty="0" err="1">
                          <a:solidFill>
                            <a:srgbClr val="000000"/>
                          </a:solidFill>
                          <a:effectLst/>
                          <a:latin typeface="+mn-lt"/>
                        </a:rPr>
                        <a:t>Kms</a:t>
                      </a:r>
                      <a:r>
                        <a:rPr lang="en-US" sz="1400" b="0" i="0" u="none" strike="noStrike" dirty="0">
                          <a:solidFill>
                            <a:srgbClr val="000000"/>
                          </a:solidFill>
                          <a:effectLst/>
                          <a:latin typeface="+mn-lt"/>
                        </a:rPr>
                        <a:t> </a:t>
                      </a:r>
                    </a:p>
                  </a:txBody>
                  <a:tcPr marL="9525" marR="9525" marT="9525" marB="0" anchor="ctr"/>
                </a:tc>
                <a:tc>
                  <a:txBody>
                    <a:bodyPr/>
                    <a:lstStyle/>
                    <a:p>
                      <a:pPr algn="ctr" fontAlgn="t"/>
                      <a:r>
                        <a:rPr lang="en-US" sz="1400" b="0" i="0" u="none" strike="noStrike" dirty="0" err="1">
                          <a:solidFill>
                            <a:srgbClr val="000000"/>
                          </a:solidFill>
                          <a:effectLst/>
                          <a:latin typeface="Calibri"/>
                        </a:rPr>
                        <a:t>Rs</a:t>
                      </a:r>
                      <a:r>
                        <a:rPr lang="en-US" sz="1400" b="0" i="0" u="none" strike="noStrike" dirty="0">
                          <a:solidFill>
                            <a:srgbClr val="000000"/>
                          </a:solidFill>
                          <a:effectLst/>
                          <a:latin typeface="Calibri"/>
                        </a:rPr>
                        <a:t>. 1518.87 Lakhs</a:t>
                      </a:r>
                    </a:p>
                  </a:txBody>
                  <a:tcPr marL="9525" marR="9525" marT="9525"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12162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56264018-19EC-4D1A-B565-4BECDBB6DD34}"/>
              </a:ext>
            </a:extLst>
          </p:cNvPr>
          <p:cNvGraphicFramePr>
            <a:graphicFrameLocks noGrp="1"/>
          </p:cNvGraphicFramePr>
          <p:nvPr/>
        </p:nvGraphicFramePr>
        <p:xfrm>
          <a:off x="398446" y="1295400"/>
          <a:ext cx="13698554" cy="6858003"/>
        </p:xfrm>
        <a:graphic>
          <a:graphicData uri="http://schemas.openxmlformats.org/drawingml/2006/table">
            <a:tbl>
              <a:tblPr firstRow="1" bandRow="1">
                <a:tableStyleId>{5C22544A-7EE6-4342-B048-85BDC9FD1C3A}</a:tableStyleId>
              </a:tblPr>
              <a:tblGrid>
                <a:gridCol w="684086">
                  <a:extLst>
                    <a:ext uri="{9D8B030D-6E8A-4147-A177-3AD203B41FA5}">
                      <a16:colId xmlns:a16="http://schemas.microsoft.com/office/drawing/2014/main" val="20000"/>
                    </a:ext>
                  </a:extLst>
                </a:gridCol>
                <a:gridCol w="7812397">
                  <a:extLst>
                    <a:ext uri="{9D8B030D-6E8A-4147-A177-3AD203B41FA5}">
                      <a16:colId xmlns:a16="http://schemas.microsoft.com/office/drawing/2014/main" val="20001"/>
                    </a:ext>
                  </a:extLst>
                </a:gridCol>
                <a:gridCol w="1202475">
                  <a:extLst>
                    <a:ext uri="{9D8B030D-6E8A-4147-A177-3AD203B41FA5}">
                      <a16:colId xmlns:a16="http://schemas.microsoft.com/office/drawing/2014/main" val="20002"/>
                    </a:ext>
                  </a:extLst>
                </a:gridCol>
                <a:gridCol w="952483">
                  <a:extLst>
                    <a:ext uri="{9D8B030D-6E8A-4147-A177-3AD203B41FA5}">
                      <a16:colId xmlns:a16="http://schemas.microsoft.com/office/drawing/2014/main" val="20003"/>
                    </a:ext>
                  </a:extLst>
                </a:gridCol>
                <a:gridCol w="1517470">
                  <a:extLst>
                    <a:ext uri="{9D8B030D-6E8A-4147-A177-3AD203B41FA5}">
                      <a16:colId xmlns:a16="http://schemas.microsoft.com/office/drawing/2014/main" val="20004"/>
                    </a:ext>
                  </a:extLst>
                </a:gridCol>
                <a:gridCol w="1529643">
                  <a:extLst>
                    <a:ext uri="{9D8B030D-6E8A-4147-A177-3AD203B41FA5}">
                      <a16:colId xmlns:a16="http://schemas.microsoft.com/office/drawing/2014/main" val="20005"/>
                    </a:ext>
                  </a:extLst>
                </a:gridCol>
              </a:tblGrid>
              <a:tr h="663781">
                <a:tc gridSpan="6">
                  <a:txBody>
                    <a:bodyPr/>
                    <a:lstStyle/>
                    <a:p>
                      <a:r>
                        <a:rPr lang="en-US" sz="2000" b="1" kern="1200" dirty="0">
                          <a:solidFill>
                            <a:schemeClr val="lt1"/>
                          </a:solidFill>
                          <a:latin typeface="+mn-lt"/>
                          <a:ea typeface="+mn-ea"/>
                          <a:cs typeface="+mn-cs"/>
                        </a:rPr>
                        <a:t>Category:          PMC/Supervision</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1021201">
                <a:tc>
                  <a:txBody>
                    <a:bodyPr/>
                    <a:lstStyle/>
                    <a:p>
                      <a:pPr marL="0" algn="ctr" defTabSz="1358524" rtl="0" eaLnBrk="1" fontAlgn="ctr" latinLnBrk="0" hangingPunct="1"/>
                      <a:r>
                        <a:rPr lang="en-US" sz="1600" b="1" kern="1200" dirty="0">
                          <a:solidFill>
                            <a:schemeClr val="dk1"/>
                          </a:solidFill>
                          <a:latin typeface="+mn-lt"/>
                          <a:ea typeface="+mn-ea"/>
                          <a:cs typeface="+mn-cs"/>
                        </a:rPr>
                        <a:t>Sr. No.</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Name of the Projects</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Start Date</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End </a:t>
                      </a:r>
                      <a:br>
                        <a:rPr lang="en-US" sz="1600" b="1" kern="1200" dirty="0">
                          <a:solidFill>
                            <a:schemeClr val="dk1"/>
                          </a:solidFill>
                          <a:latin typeface="+mn-lt"/>
                          <a:ea typeface="+mn-ea"/>
                          <a:cs typeface="+mn-cs"/>
                        </a:rPr>
                      </a:br>
                      <a:r>
                        <a:rPr lang="en-US" sz="1600" b="1" kern="1200" dirty="0">
                          <a:solidFill>
                            <a:schemeClr val="dk1"/>
                          </a:solidFill>
                          <a:latin typeface="+mn-lt"/>
                          <a:ea typeface="+mn-ea"/>
                          <a:cs typeface="+mn-cs"/>
                        </a:rPr>
                        <a:t>Date     </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Road Length</a:t>
                      </a:r>
                    </a:p>
                  </a:txBody>
                  <a:tcPr marL="9525" marR="9525" marT="9525" marB="0" anchor="ctr"/>
                </a:tc>
                <a:tc>
                  <a:txBody>
                    <a:bodyPr/>
                    <a:lstStyle/>
                    <a:p>
                      <a:pPr marL="0" algn="ctr" defTabSz="1358524" rtl="0" eaLnBrk="1" fontAlgn="ctr" latinLnBrk="0" hangingPunct="1"/>
                      <a:r>
                        <a:rPr lang="en-US" sz="1600" b="1" kern="1200" dirty="0">
                          <a:solidFill>
                            <a:schemeClr val="dk1"/>
                          </a:solidFill>
                          <a:latin typeface="+mn-lt"/>
                          <a:ea typeface="+mn-ea"/>
                          <a:cs typeface="+mn-cs"/>
                        </a:rPr>
                        <a:t>Project Cost </a:t>
                      </a:r>
                    </a:p>
                  </a:txBody>
                  <a:tcPr marL="9525" marR="9525" marT="9525" marB="0" anchor="ctr"/>
                </a:tc>
                <a:extLst>
                  <a:ext uri="{0D108BD9-81ED-4DB2-BD59-A6C34878D82A}">
                    <a16:rowId xmlns:a16="http://schemas.microsoft.com/office/drawing/2014/main" val="10001"/>
                  </a:ext>
                </a:extLst>
              </a:tr>
              <a:tr h="1021201">
                <a:tc>
                  <a:txBody>
                    <a:bodyPr/>
                    <a:lstStyle/>
                    <a:p>
                      <a:pPr algn="ctr"/>
                      <a:r>
                        <a:rPr lang="en-US" sz="1600" dirty="0">
                          <a:latin typeface="+mn-lt"/>
                        </a:rPr>
                        <a:t>12</a:t>
                      </a:r>
                    </a:p>
                  </a:txBody>
                  <a:tcPr anchor="ctr"/>
                </a:tc>
                <a:tc>
                  <a:txBody>
                    <a:bodyPr/>
                    <a:lstStyle/>
                    <a:p>
                      <a:pPr algn="l" fontAlgn="t"/>
                      <a:r>
                        <a:rPr lang="en-US" sz="1600" b="0" i="0" u="none" strike="noStrike" dirty="0">
                          <a:solidFill>
                            <a:srgbClr val="000000"/>
                          </a:solidFill>
                          <a:effectLst/>
                          <a:latin typeface="+mn-lt"/>
                        </a:rPr>
                        <a:t>Consultancy Services for Quality Control / Quality Assurance in Works of Road &amp; Bridges </a:t>
                      </a:r>
                      <a:r>
                        <a:rPr lang="sv-SE" sz="1600" b="0" i="0" u="none" strike="noStrike" dirty="0">
                          <a:solidFill>
                            <a:srgbClr val="000000"/>
                          </a:solidFill>
                          <a:effectLst/>
                          <a:latin typeface="+mn-lt"/>
                        </a:rPr>
                        <a:t>Under </a:t>
                      </a:r>
                      <a:r>
                        <a:rPr lang="sv-SE" sz="1600" b="1" i="0" u="none" strike="noStrike" dirty="0">
                          <a:solidFill>
                            <a:srgbClr val="000000"/>
                          </a:solidFill>
                          <a:effectLst/>
                          <a:latin typeface="+mn-lt"/>
                        </a:rPr>
                        <a:t>Pradhan Mantari Gram Sadak Yojana</a:t>
                      </a:r>
                      <a:endParaRPr lang="en-US" sz="1600" b="1" i="0" u="none" strike="noStrike" dirty="0">
                        <a:solidFill>
                          <a:srgbClr val="000000"/>
                        </a:solidFill>
                        <a:effectLst/>
                        <a:latin typeface="+mn-lt"/>
                      </a:endParaRPr>
                    </a:p>
                  </a:txBody>
                  <a:tcPr marL="9525" marR="9525" marT="9525" marB="0" anchor="ctr"/>
                </a:tc>
                <a:tc>
                  <a:txBody>
                    <a:bodyPr/>
                    <a:lstStyle/>
                    <a:p>
                      <a:pPr algn="ctr" fontAlgn="t"/>
                      <a:r>
                        <a:rPr lang="en-US" sz="1600" b="0" i="0" u="none" strike="noStrike" dirty="0">
                          <a:solidFill>
                            <a:srgbClr val="000000"/>
                          </a:solidFill>
                          <a:effectLst/>
                          <a:latin typeface="+mn-lt"/>
                        </a:rPr>
                        <a:t>February   </a:t>
                      </a:r>
                      <a:br>
                        <a:rPr lang="en-US" sz="1600" b="0" i="0" u="none" strike="noStrike" dirty="0">
                          <a:solidFill>
                            <a:srgbClr val="000000"/>
                          </a:solidFill>
                          <a:effectLst/>
                          <a:latin typeface="+mn-lt"/>
                        </a:rPr>
                      </a:br>
                      <a:r>
                        <a:rPr lang="en-US" sz="1600" b="0" i="0" u="none" strike="noStrike" dirty="0">
                          <a:solidFill>
                            <a:srgbClr val="000000"/>
                          </a:solidFill>
                          <a:effectLst/>
                          <a:latin typeface="+mn-lt"/>
                        </a:rPr>
                        <a:t>2003</a:t>
                      </a:r>
                    </a:p>
                  </a:txBody>
                  <a:tcPr marL="9525" marR="9525" marT="9525" marB="0" anchor="ctr"/>
                </a:tc>
                <a:tc>
                  <a:txBody>
                    <a:bodyPr/>
                    <a:lstStyle/>
                    <a:p>
                      <a:pPr algn="ctr" fontAlgn="t"/>
                      <a:r>
                        <a:rPr lang="en-US" sz="1600" b="0" i="0" u="none" strike="noStrike">
                          <a:solidFill>
                            <a:srgbClr val="000000"/>
                          </a:solidFill>
                          <a:effectLst/>
                          <a:latin typeface="+mn-lt"/>
                        </a:rPr>
                        <a:t>February   </a:t>
                      </a:r>
                      <a:br>
                        <a:rPr lang="en-US" sz="1600" b="0" i="0" u="none" strike="noStrike">
                          <a:solidFill>
                            <a:srgbClr val="000000"/>
                          </a:solidFill>
                          <a:effectLst/>
                          <a:latin typeface="+mn-lt"/>
                        </a:rPr>
                      </a:br>
                      <a:r>
                        <a:rPr lang="en-US" sz="1600" b="0" i="0" u="none" strike="noStrike">
                          <a:solidFill>
                            <a:srgbClr val="000000"/>
                          </a:solidFill>
                          <a:effectLst/>
                          <a:latin typeface="+mn-lt"/>
                        </a:rPr>
                        <a:t>2005</a:t>
                      </a:r>
                    </a:p>
                  </a:txBody>
                  <a:tcPr marL="9525" marR="9525" marT="9525" marB="0" anchor="ctr"/>
                </a:tc>
                <a:tc>
                  <a:txBody>
                    <a:bodyPr/>
                    <a:lstStyle/>
                    <a:p>
                      <a:pPr algn="ctr" fontAlgn="t"/>
                      <a:r>
                        <a:rPr lang="en-US" sz="1600" b="0" i="0" u="none" strike="noStrike" dirty="0">
                          <a:solidFill>
                            <a:srgbClr val="000000"/>
                          </a:solidFill>
                          <a:effectLst/>
                          <a:latin typeface="+mn-lt"/>
                        </a:rPr>
                        <a:t>500 </a:t>
                      </a:r>
                      <a:r>
                        <a:rPr lang="en-US" sz="1600" b="0" i="0" u="none" strike="noStrike" dirty="0" err="1">
                          <a:solidFill>
                            <a:srgbClr val="000000"/>
                          </a:solidFill>
                          <a:effectLst/>
                          <a:latin typeface="+mn-lt"/>
                        </a:rPr>
                        <a:t>Kms</a:t>
                      </a:r>
                      <a:r>
                        <a:rPr lang="en-US" sz="1600" b="0" i="0" u="none" strike="noStrike" dirty="0">
                          <a:solidFill>
                            <a:srgbClr val="000000"/>
                          </a:solidFill>
                          <a:effectLst/>
                          <a:latin typeface="+mn-lt"/>
                        </a:rPr>
                        <a:t> </a:t>
                      </a:r>
                    </a:p>
                  </a:txBody>
                  <a:tcPr marL="9525" marR="9525" marT="9525" marB="0" anchor="ctr"/>
                </a:tc>
                <a:tc>
                  <a:txBody>
                    <a:bodyPr/>
                    <a:lstStyle/>
                    <a:p>
                      <a:pPr algn="ctr" fontAlgn="t"/>
                      <a:r>
                        <a:rPr lang="en-US" sz="1600" b="0" i="0" u="none" strike="noStrike">
                          <a:solidFill>
                            <a:srgbClr val="000000"/>
                          </a:solidFill>
                          <a:effectLst/>
                          <a:latin typeface="+mn-lt"/>
                        </a:rPr>
                        <a:t>Rs. 221.00 Lakhs</a:t>
                      </a:r>
                    </a:p>
                  </a:txBody>
                  <a:tcPr marL="9525" marR="9525" marT="9525" marB="0" anchor="ctr"/>
                </a:tc>
                <a:extLst>
                  <a:ext uri="{0D108BD9-81ED-4DB2-BD59-A6C34878D82A}">
                    <a16:rowId xmlns:a16="http://schemas.microsoft.com/office/drawing/2014/main" val="10002"/>
                  </a:ext>
                </a:extLst>
              </a:tr>
              <a:tr h="1021201">
                <a:tc>
                  <a:txBody>
                    <a:bodyPr/>
                    <a:lstStyle/>
                    <a:p>
                      <a:pPr algn="ctr"/>
                      <a:r>
                        <a:rPr lang="en-US" sz="1600" dirty="0">
                          <a:latin typeface="+mn-lt"/>
                        </a:rPr>
                        <a:t>13</a:t>
                      </a:r>
                    </a:p>
                  </a:txBody>
                  <a:tcPr anchor="ctr"/>
                </a:tc>
                <a:tc>
                  <a:txBody>
                    <a:bodyPr/>
                    <a:lstStyle/>
                    <a:p>
                      <a:pPr marL="0" algn="l" defTabSz="1358524" rtl="0" eaLnBrk="1" fontAlgn="t" latinLnBrk="0" hangingPunct="1"/>
                      <a:r>
                        <a:rPr lang="en-US" sz="1600" b="0" i="0" u="none" strike="noStrike" kern="1200" dirty="0">
                          <a:solidFill>
                            <a:srgbClr val="000000"/>
                          </a:solidFill>
                          <a:effectLst/>
                          <a:latin typeface="+mn-lt"/>
                          <a:ea typeface="+mn-ea"/>
                          <a:cs typeface="+mn-cs"/>
                        </a:rPr>
                        <a:t>Supervision &amp; Quality Control for Package </a:t>
                      </a:r>
                      <a:r>
                        <a:rPr lang="en-US" sz="1600" b="0" i="0" u="none" strike="noStrike" kern="1200" dirty="0" err="1">
                          <a:solidFill>
                            <a:srgbClr val="000000"/>
                          </a:solidFill>
                          <a:effectLst/>
                          <a:latin typeface="+mn-lt"/>
                          <a:ea typeface="+mn-ea"/>
                          <a:cs typeface="+mn-cs"/>
                        </a:rPr>
                        <a:t>Dhar</a:t>
                      </a:r>
                      <a:r>
                        <a:rPr lang="en-US" sz="1600" b="0" i="0" u="none" strike="noStrike" kern="1200" dirty="0">
                          <a:solidFill>
                            <a:srgbClr val="000000"/>
                          </a:solidFill>
                          <a:effectLst/>
                          <a:latin typeface="+mn-lt"/>
                          <a:ea typeface="+mn-ea"/>
                          <a:cs typeface="+mn-cs"/>
                        </a:rPr>
                        <a:t> 2001 – 02 for Rural Roads under </a:t>
                      </a:r>
                      <a:r>
                        <a:rPr lang="en-US" sz="1600" b="1" i="0" u="none" strike="noStrike" kern="1200" dirty="0">
                          <a:solidFill>
                            <a:srgbClr val="000000"/>
                          </a:solidFill>
                          <a:effectLst/>
                          <a:latin typeface="+mn-lt"/>
                          <a:ea typeface="+mn-ea"/>
                          <a:cs typeface="+mn-cs"/>
                        </a:rPr>
                        <a:t>Pradhan Mantri Gram Sadak Yojana</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August   </a:t>
                      </a:r>
                      <a:br>
                        <a:rPr lang="en-US" sz="1600" b="0" i="0" u="none" strike="noStrike" kern="1200" dirty="0">
                          <a:solidFill>
                            <a:srgbClr val="000000"/>
                          </a:solidFill>
                          <a:effectLst/>
                          <a:latin typeface="+mn-lt"/>
                          <a:ea typeface="+mn-ea"/>
                          <a:cs typeface="+mn-cs"/>
                        </a:rPr>
                      </a:br>
                      <a:r>
                        <a:rPr lang="en-US" sz="1600" b="0" i="0" u="none" strike="noStrike" kern="1200" dirty="0">
                          <a:solidFill>
                            <a:srgbClr val="000000"/>
                          </a:solidFill>
                          <a:effectLst/>
                          <a:latin typeface="+mn-lt"/>
                          <a:ea typeface="+mn-ea"/>
                          <a:cs typeface="+mn-cs"/>
                        </a:rPr>
                        <a:t>2003</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August   </a:t>
                      </a:r>
                      <a:br>
                        <a:rPr lang="en-US" sz="1600" b="0" i="0" u="none" strike="noStrike" kern="1200" dirty="0">
                          <a:solidFill>
                            <a:srgbClr val="000000"/>
                          </a:solidFill>
                          <a:effectLst/>
                          <a:latin typeface="+mn-lt"/>
                          <a:ea typeface="+mn-ea"/>
                          <a:cs typeface="+mn-cs"/>
                        </a:rPr>
                      </a:br>
                      <a:r>
                        <a:rPr lang="en-US" sz="1600" b="0" i="0" u="none" strike="noStrike" kern="1200" dirty="0">
                          <a:solidFill>
                            <a:srgbClr val="000000"/>
                          </a:solidFill>
                          <a:effectLst/>
                          <a:latin typeface="+mn-lt"/>
                          <a:ea typeface="+mn-ea"/>
                          <a:cs typeface="+mn-cs"/>
                        </a:rPr>
                        <a:t>2004</a:t>
                      </a:r>
                    </a:p>
                  </a:txBody>
                  <a:tcPr marL="9525" marR="9525" marT="9525" marB="0" anchor="ctr"/>
                </a:tc>
                <a:tc>
                  <a:txBody>
                    <a:bodyPr/>
                    <a:lstStyle/>
                    <a:p>
                      <a:pPr marL="0" algn="ctr" defTabSz="1358524" rtl="0" eaLnBrk="1" fontAlgn="t" latinLnBrk="0" hangingPunct="1"/>
                      <a:r>
                        <a:rPr lang="en-US" sz="1600" b="0" i="0" u="none" strike="noStrike" kern="1200" dirty="0">
                          <a:solidFill>
                            <a:srgbClr val="000000"/>
                          </a:solidFill>
                          <a:effectLst/>
                          <a:latin typeface="+mn-lt"/>
                          <a:ea typeface="+mn-ea"/>
                          <a:cs typeface="+mn-cs"/>
                        </a:rPr>
                        <a:t>105 </a:t>
                      </a:r>
                      <a:r>
                        <a:rPr lang="en-US" sz="1600" b="0" i="0" u="none" strike="noStrike" kern="1200" dirty="0" err="1">
                          <a:solidFill>
                            <a:srgbClr val="000000"/>
                          </a:solidFill>
                          <a:effectLst/>
                          <a:latin typeface="+mn-lt"/>
                          <a:ea typeface="+mn-ea"/>
                          <a:cs typeface="+mn-cs"/>
                        </a:rPr>
                        <a:t>Kms</a:t>
                      </a:r>
                      <a:r>
                        <a:rPr lang="en-US" sz="1600" b="0" i="0" u="none" strike="noStrike" kern="1200" dirty="0">
                          <a:solidFill>
                            <a:srgbClr val="000000"/>
                          </a:solidFill>
                          <a:effectLst/>
                          <a:latin typeface="+mn-lt"/>
                          <a:ea typeface="+mn-ea"/>
                          <a:cs typeface="+mn-cs"/>
                        </a:rPr>
                        <a:t> </a:t>
                      </a:r>
                    </a:p>
                  </a:txBody>
                  <a:tcPr marL="9525" marR="9525" marT="9525" marB="0" anchor="ctr"/>
                </a:tc>
                <a:tc>
                  <a:txBody>
                    <a:bodyPr/>
                    <a:lstStyle/>
                    <a:p>
                      <a:pPr marL="0" algn="ctr" defTabSz="1358524" rtl="0" eaLnBrk="1" fontAlgn="t" latinLnBrk="0" hangingPunct="1"/>
                      <a:r>
                        <a:rPr lang="en-US" sz="1600" b="0" i="0" u="none" strike="noStrike" kern="1200" dirty="0" err="1">
                          <a:solidFill>
                            <a:srgbClr val="000000"/>
                          </a:solidFill>
                          <a:effectLst/>
                          <a:latin typeface="+mn-lt"/>
                          <a:ea typeface="+mn-ea"/>
                          <a:cs typeface="+mn-cs"/>
                        </a:rPr>
                        <a:t>Rs</a:t>
                      </a:r>
                      <a:r>
                        <a:rPr lang="en-US" sz="1600" b="0" i="0" u="none" strike="noStrike" kern="1200" dirty="0">
                          <a:solidFill>
                            <a:srgbClr val="000000"/>
                          </a:solidFill>
                          <a:effectLst/>
                          <a:latin typeface="+mn-lt"/>
                          <a:ea typeface="+mn-ea"/>
                          <a:cs typeface="+mn-cs"/>
                        </a:rPr>
                        <a:t>. 54.16 Lakhs </a:t>
                      </a:r>
                    </a:p>
                  </a:txBody>
                  <a:tcPr marL="9525" marR="9525" marT="9525" marB="0" anchor="ctr"/>
                </a:tc>
                <a:extLst>
                  <a:ext uri="{0D108BD9-81ED-4DB2-BD59-A6C34878D82A}">
                    <a16:rowId xmlns:a16="http://schemas.microsoft.com/office/drawing/2014/main" val="10003"/>
                  </a:ext>
                </a:extLst>
              </a:tr>
              <a:tr h="1021201">
                <a:tc>
                  <a:txBody>
                    <a:bodyPr/>
                    <a:lstStyle/>
                    <a:p>
                      <a:pPr algn="ctr"/>
                      <a:r>
                        <a:rPr lang="en-US" sz="1600" dirty="0">
                          <a:latin typeface="+mn-lt"/>
                        </a:rPr>
                        <a:t>14</a:t>
                      </a:r>
                    </a:p>
                  </a:txBody>
                  <a:tcPr anchor="ctr"/>
                </a:tc>
                <a:tc>
                  <a:txBody>
                    <a:bodyPr/>
                    <a:lstStyle/>
                    <a:p>
                      <a:pPr algn="l" fontAlgn="t"/>
                      <a:r>
                        <a:rPr lang="en-US" sz="1600" b="0" i="0" u="none" strike="noStrike" dirty="0">
                          <a:solidFill>
                            <a:srgbClr val="000000"/>
                          </a:solidFill>
                          <a:effectLst/>
                          <a:latin typeface="+mn-lt"/>
                        </a:rPr>
                        <a:t>Four Laning &amp; Strengthening of Pune-Solapur Road NH 9 from km 14/000 to 40/000 on BOT Basis</a:t>
                      </a:r>
                    </a:p>
                  </a:txBody>
                  <a:tcPr marL="9525" marR="9525" marT="9525" marB="0" anchor="ctr"/>
                </a:tc>
                <a:tc>
                  <a:txBody>
                    <a:bodyPr/>
                    <a:lstStyle/>
                    <a:p>
                      <a:pPr algn="ctr" fontAlgn="t"/>
                      <a:r>
                        <a:rPr lang="en-US" sz="1600" b="0" i="0" u="none" strike="noStrike">
                          <a:solidFill>
                            <a:srgbClr val="000000"/>
                          </a:solidFill>
                          <a:effectLst/>
                          <a:latin typeface="+mn-lt"/>
                        </a:rPr>
                        <a:t>March  </a:t>
                      </a:r>
                      <a:br>
                        <a:rPr lang="en-US" sz="1600" b="0" i="0" u="none" strike="noStrike">
                          <a:solidFill>
                            <a:srgbClr val="000000"/>
                          </a:solidFill>
                          <a:effectLst/>
                          <a:latin typeface="+mn-lt"/>
                        </a:rPr>
                      </a:br>
                      <a:r>
                        <a:rPr lang="en-US" sz="1600" b="0" i="0" u="none" strike="noStrike">
                          <a:solidFill>
                            <a:srgbClr val="000000"/>
                          </a:solidFill>
                          <a:effectLst/>
                          <a:latin typeface="+mn-lt"/>
                        </a:rPr>
                        <a:t>2003</a:t>
                      </a:r>
                    </a:p>
                  </a:txBody>
                  <a:tcPr marL="9525" marR="9525" marT="9525" marB="0" anchor="ctr"/>
                </a:tc>
                <a:tc>
                  <a:txBody>
                    <a:bodyPr/>
                    <a:lstStyle/>
                    <a:p>
                      <a:pPr algn="ctr" fontAlgn="t"/>
                      <a:r>
                        <a:rPr lang="en-US" sz="1600" b="0" i="0" u="none" strike="noStrike">
                          <a:solidFill>
                            <a:srgbClr val="000000"/>
                          </a:solidFill>
                          <a:effectLst/>
                          <a:latin typeface="+mn-lt"/>
                        </a:rPr>
                        <a:t>December</a:t>
                      </a:r>
                      <a:br>
                        <a:rPr lang="en-US" sz="1600" b="0" i="0" u="none" strike="noStrike">
                          <a:solidFill>
                            <a:srgbClr val="000000"/>
                          </a:solidFill>
                          <a:effectLst/>
                          <a:latin typeface="+mn-lt"/>
                        </a:rPr>
                      </a:br>
                      <a:r>
                        <a:rPr lang="en-US" sz="1600" b="0" i="0" u="none" strike="noStrike">
                          <a:solidFill>
                            <a:srgbClr val="000000"/>
                          </a:solidFill>
                          <a:effectLst/>
                          <a:latin typeface="+mn-lt"/>
                        </a:rPr>
                        <a:t>2004</a:t>
                      </a:r>
                    </a:p>
                  </a:txBody>
                  <a:tcPr marL="9525" marR="9525" marT="9525" marB="0" anchor="ctr"/>
                </a:tc>
                <a:tc>
                  <a:txBody>
                    <a:bodyPr/>
                    <a:lstStyle/>
                    <a:p>
                      <a:pPr algn="ctr" fontAlgn="t"/>
                      <a:r>
                        <a:rPr lang="en-US" sz="1600" b="0" i="0" u="none" strike="noStrike" dirty="0">
                          <a:solidFill>
                            <a:srgbClr val="000000"/>
                          </a:solidFill>
                          <a:effectLst/>
                          <a:latin typeface="+mn-lt"/>
                        </a:rPr>
                        <a:t>26 </a:t>
                      </a:r>
                      <a:r>
                        <a:rPr lang="en-US" sz="1600" b="0" i="0" u="none" strike="noStrike" dirty="0" err="1">
                          <a:solidFill>
                            <a:srgbClr val="000000"/>
                          </a:solidFill>
                          <a:effectLst/>
                          <a:latin typeface="+mn-lt"/>
                        </a:rPr>
                        <a:t>Kms</a:t>
                      </a:r>
                      <a:endParaRPr lang="en-US" sz="1600" b="0" i="0" u="none" strike="noStrike" dirty="0">
                        <a:solidFill>
                          <a:srgbClr val="000000"/>
                        </a:solidFill>
                        <a:effectLst/>
                        <a:latin typeface="+mn-lt"/>
                      </a:endParaRPr>
                    </a:p>
                  </a:txBody>
                  <a:tcPr marL="9525" marR="9525" marT="9525" marB="0" anchor="ctr"/>
                </a:tc>
                <a:tc>
                  <a:txBody>
                    <a:bodyPr/>
                    <a:lstStyle/>
                    <a:p>
                      <a:pPr algn="ctr" fontAlgn="t"/>
                      <a:r>
                        <a:rPr lang="en-US" sz="1600" b="0" i="0" u="none" strike="noStrike">
                          <a:solidFill>
                            <a:srgbClr val="000000"/>
                          </a:solidFill>
                          <a:effectLst/>
                          <a:latin typeface="+mn-lt"/>
                        </a:rPr>
                        <a:t>Rs. 72.00 Crore</a:t>
                      </a:r>
                    </a:p>
                  </a:txBody>
                  <a:tcPr marL="9525" marR="9525" marT="9525" marB="0" anchor="ctr"/>
                </a:tc>
                <a:extLst>
                  <a:ext uri="{0D108BD9-81ED-4DB2-BD59-A6C34878D82A}">
                    <a16:rowId xmlns:a16="http://schemas.microsoft.com/office/drawing/2014/main" val="10004"/>
                  </a:ext>
                </a:extLst>
              </a:tr>
              <a:tr h="1088217">
                <a:tc>
                  <a:txBody>
                    <a:bodyPr/>
                    <a:lstStyle/>
                    <a:p>
                      <a:pPr algn="ctr"/>
                      <a:r>
                        <a:rPr lang="en-US" sz="1600" dirty="0">
                          <a:latin typeface="+mn-lt"/>
                        </a:rPr>
                        <a:t>15</a:t>
                      </a:r>
                    </a:p>
                  </a:txBody>
                  <a:tcPr anchor="ctr"/>
                </a:tc>
                <a:tc>
                  <a:txBody>
                    <a:bodyPr/>
                    <a:lstStyle/>
                    <a:p>
                      <a:pPr algn="l" fontAlgn="t"/>
                      <a:r>
                        <a:rPr lang="en-US" sz="1600" b="0" i="0" u="none" strike="noStrike" dirty="0">
                          <a:solidFill>
                            <a:srgbClr val="000000"/>
                          </a:solidFill>
                          <a:effectLst/>
                          <a:latin typeface="+mn-lt"/>
                        </a:rPr>
                        <a:t>Construction Supervision Consultancy Services for Improvement and Upgradation of </a:t>
                      </a:r>
                      <a:r>
                        <a:rPr lang="en-US" sz="1600" b="0" i="0" u="none" strike="noStrike" dirty="0" err="1">
                          <a:solidFill>
                            <a:srgbClr val="000000"/>
                          </a:solidFill>
                          <a:effectLst/>
                          <a:latin typeface="+mn-lt"/>
                        </a:rPr>
                        <a:t>Aizwal</a:t>
                      </a:r>
                      <a:r>
                        <a:rPr lang="en-US" sz="1600" b="0" i="0" u="none" strike="noStrike" dirty="0">
                          <a:solidFill>
                            <a:srgbClr val="000000"/>
                          </a:solidFill>
                          <a:effectLst/>
                          <a:latin typeface="+mn-lt"/>
                        </a:rPr>
                        <a:t> Bypass including Bridges and Rehabilitation and Maintenance of </a:t>
                      </a:r>
                      <a:r>
                        <a:rPr lang="en-US" sz="1600" b="0" i="0" u="none" strike="noStrike" dirty="0" err="1">
                          <a:solidFill>
                            <a:srgbClr val="000000"/>
                          </a:solidFill>
                          <a:effectLst/>
                          <a:latin typeface="+mn-lt"/>
                        </a:rPr>
                        <a:t>Zobawk-Haulawng</a:t>
                      </a:r>
                      <a:r>
                        <a:rPr lang="en-US" sz="1600" b="0" i="0" u="none" strike="noStrike" dirty="0">
                          <a:solidFill>
                            <a:srgbClr val="000000"/>
                          </a:solidFill>
                          <a:effectLst/>
                          <a:latin typeface="+mn-lt"/>
                        </a:rPr>
                        <a:t> Road and </a:t>
                      </a:r>
                      <a:r>
                        <a:rPr lang="en-US" sz="1600" b="0" i="0" u="none" strike="noStrike" dirty="0" err="1">
                          <a:solidFill>
                            <a:srgbClr val="000000"/>
                          </a:solidFill>
                          <a:effectLst/>
                          <a:latin typeface="+mn-lt"/>
                        </a:rPr>
                        <a:t>Selesih-Thuampi</a:t>
                      </a:r>
                      <a:r>
                        <a:rPr lang="en-US" sz="1600" b="0" i="0" u="none" strike="noStrike" dirty="0">
                          <a:solidFill>
                            <a:srgbClr val="000000"/>
                          </a:solidFill>
                          <a:effectLst/>
                          <a:latin typeface="+mn-lt"/>
                        </a:rPr>
                        <a:t> Road (WORLD BANK FUNDED)</a:t>
                      </a:r>
                    </a:p>
                  </a:txBody>
                  <a:tcPr marL="9525" marR="9525" marT="9525" marB="0" anchor="ctr"/>
                </a:tc>
                <a:tc>
                  <a:txBody>
                    <a:bodyPr/>
                    <a:lstStyle/>
                    <a:p>
                      <a:pPr algn="ctr" fontAlgn="t"/>
                      <a:r>
                        <a:rPr lang="en-US" sz="1600" b="0" i="0" u="none" strike="noStrike">
                          <a:solidFill>
                            <a:srgbClr val="000000"/>
                          </a:solidFill>
                          <a:effectLst/>
                          <a:latin typeface="+mn-lt"/>
                        </a:rPr>
                        <a:t>October 2003</a:t>
                      </a:r>
                    </a:p>
                  </a:txBody>
                  <a:tcPr marL="9525" marR="9525" marT="9525" marB="0" anchor="ctr"/>
                </a:tc>
                <a:tc>
                  <a:txBody>
                    <a:bodyPr/>
                    <a:lstStyle/>
                    <a:p>
                      <a:pPr algn="ctr" fontAlgn="t"/>
                      <a:r>
                        <a:rPr lang="en-US" sz="1600" b="0" i="0" u="none" strike="noStrike">
                          <a:solidFill>
                            <a:srgbClr val="000000"/>
                          </a:solidFill>
                          <a:effectLst/>
                          <a:latin typeface="+mn-lt"/>
                        </a:rPr>
                        <a:t>Ongoing</a:t>
                      </a:r>
                    </a:p>
                  </a:txBody>
                  <a:tcPr marL="9525" marR="9525" marT="9525" marB="0" anchor="ctr"/>
                </a:tc>
                <a:tc>
                  <a:txBody>
                    <a:bodyPr/>
                    <a:lstStyle/>
                    <a:p>
                      <a:pPr algn="ctr" fontAlgn="t"/>
                      <a:r>
                        <a:rPr lang="en-US" sz="1600" b="0" i="0" u="none" strike="noStrike" dirty="0">
                          <a:solidFill>
                            <a:srgbClr val="000000"/>
                          </a:solidFill>
                          <a:effectLst/>
                          <a:latin typeface="+mn-lt"/>
                        </a:rPr>
                        <a:t>184 </a:t>
                      </a:r>
                      <a:r>
                        <a:rPr lang="en-US" sz="1600" b="0" i="0" u="none" strike="noStrike" dirty="0" err="1">
                          <a:solidFill>
                            <a:srgbClr val="000000"/>
                          </a:solidFill>
                          <a:effectLst/>
                          <a:latin typeface="+mn-lt"/>
                        </a:rPr>
                        <a:t>Kms</a:t>
                      </a:r>
                      <a:endParaRPr lang="en-US" sz="1600" b="0" i="0" u="none" strike="noStrike" dirty="0">
                        <a:solidFill>
                          <a:srgbClr val="000000"/>
                        </a:solidFill>
                        <a:effectLst/>
                        <a:latin typeface="+mn-lt"/>
                      </a:endParaRPr>
                    </a:p>
                  </a:txBody>
                  <a:tcPr marL="9525" marR="9525" marT="9525" marB="0" anchor="ctr"/>
                </a:tc>
                <a:tc>
                  <a:txBody>
                    <a:bodyPr/>
                    <a:lstStyle/>
                    <a:p>
                      <a:pPr algn="ctr" fontAlgn="t"/>
                      <a:r>
                        <a:rPr lang="en-US" sz="1600" b="0" i="0" u="none" strike="noStrike">
                          <a:solidFill>
                            <a:srgbClr val="000000"/>
                          </a:solidFill>
                          <a:effectLst/>
                          <a:latin typeface="+mn-lt"/>
                        </a:rPr>
                        <a:t>Rs. 602.00 Lakhs</a:t>
                      </a:r>
                    </a:p>
                  </a:txBody>
                  <a:tcPr marL="9525" marR="9525" marT="9525" marB="0" anchor="ctr"/>
                </a:tc>
                <a:extLst>
                  <a:ext uri="{0D108BD9-81ED-4DB2-BD59-A6C34878D82A}">
                    <a16:rowId xmlns:a16="http://schemas.microsoft.com/office/drawing/2014/main" val="10005"/>
                  </a:ext>
                </a:extLst>
              </a:tr>
              <a:tr h="1021201">
                <a:tc>
                  <a:txBody>
                    <a:bodyPr/>
                    <a:lstStyle/>
                    <a:p>
                      <a:pPr algn="ctr"/>
                      <a:r>
                        <a:rPr lang="en-US" sz="1600" dirty="0">
                          <a:latin typeface="+mn-lt"/>
                        </a:rPr>
                        <a:t>16</a:t>
                      </a:r>
                    </a:p>
                  </a:txBody>
                  <a:tcPr anchor="ctr"/>
                </a:tc>
                <a:tc>
                  <a:txBody>
                    <a:bodyPr/>
                    <a:lstStyle/>
                    <a:p>
                      <a:pPr algn="l" fontAlgn="t"/>
                      <a:r>
                        <a:rPr lang="en-US" sz="1600" b="0" i="0" u="none" strike="noStrike">
                          <a:solidFill>
                            <a:srgbClr val="000000"/>
                          </a:solidFill>
                          <a:effectLst/>
                          <a:latin typeface="+mn-lt"/>
                        </a:rPr>
                        <a:t>Project Management &amp; Consultancy Services for Development of Roads and other amenities at ward B &amp; C Gawathan Area at PCMC</a:t>
                      </a:r>
                    </a:p>
                  </a:txBody>
                  <a:tcPr marL="9525" marR="9525" marT="9525" marB="0" anchor="ctr"/>
                </a:tc>
                <a:tc>
                  <a:txBody>
                    <a:bodyPr/>
                    <a:lstStyle/>
                    <a:p>
                      <a:pPr algn="ctr" fontAlgn="t"/>
                      <a:r>
                        <a:rPr lang="en-US" sz="1600" b="0" i="0" u="none" strike="noStrike" dirty="0">
                          <a:solidFill>
                            <a:srgbClr val="000000"/>
                          </a:solidFill>
                          <a:effectLst/>
                          <a:latin typeface="+mn-lt"/>
                        </a:rPr>
                        <a:t>May </a:t>
                      </a:r>
                      <a:br>
                        <a:rPr lang="en-US" sz="1600" b="0" i="0" u="none" strike="noStrike" dirty="0">
                          <a:solidFill>
                            <a:srgbClr val="000000"/>
                          </a:solidFill>
                          <a:effectLst/>
                          <a:latin typeface="+mn-lt"/>
                        </a:rPr>
                      </a:br>
                      <a:r>
                        <a:rPr lang="en-US" sz="1600" b="0" i="0" u="none" strike="noStrike" dirty="0">
                          <a:solidFill>
                            <a:srgbClr val="000000"/>
                          </a:solidFill>
                          <a:effectLst/>
                          <a:latin typeface="+mn-lt"/>
                        </a:rPr>
                        <a:t>2004</a:t>
                      </a:r>
                    </a:p>
                  </a:txBody>
                  <a:tcPr marL="9525" marR="9525" marT="9525" marB="0" anchor="ctr"/>
                </a:tc>
                <a:tc>
                  <a:txBody>
                    <a:bodyPr/>
                    <a:lstStyle/>
                    <a:p>
                      <a:pPr algn="ctr" fontAlgn="t"/>
                      <a:r>
                        <a:rPr lang="en-US" sz="1600" b="0" i="0" u="none" strike="noStrike">
                          <a:solidFill>
                            <a:srgbClr val="000000"/>
                          </a:solidFill>
                          <a:effectLst/>
                          <a:latin typeface="+mn-lt"/>
                        </a:rPr>
                        <a:t>May </a:t>
                      </a:r>
                      <a:br>
                        <a:rPr lang="en-US" sz="1600" b="0" i="0" u="none" strike="noStrike">
                          <a:solidFill>
                            <a:srgbClr val="000000"/>
                          </a:solidFill>
                          <a:effectLst/>
                          <a:latin typeface="+mn-lt"/>
                        </a:rPr>
                      </a:br>
                      <a:r>
                        <a:rPr lang="en-US" sz="1600" b="0" i="0" u="none" strike="noStrike">
                          <a:solidFill>
                            <a:srgbClr val="000000"/>
                          </a:solidFill>
                          <a:effectLst/>
                          <a:latin typeface="+mn-lt"/>
                        </a:rPr>
                        <a:t>2006</a:t>
                      </a:r>
                    </a:p>
                  </a:txBody>
                  <a:tcPr marL="9525" marR="9525" marT="9525" marB="0" anchor="ctr"/>
                </a:tc>
                <a:tc>
                  <a:txBody>
                    <a:bodyPr/>
                    <a:lstStyle/>
                    <a:p>
                      <a:pPr algn="ctr" fontAlgn="t"/>
                      <a:r>
                        <a:rPr lang="en-US" sz="1600" b="0" i="0" u="none" strike="noStrike" dirty="0">
                          <a:solidFill>
                            <a:srgbClr val="000000"/>
                          </a:solidFill>
                          <a:effectLst/>
                          <a:latin typeface="+mn-lt"/>
                        </a:rPr>
                        <a:t>14 </a:t>
                      </a:r>
                      <a:r>
                        <a:rPr lang="en-US" sz="1600" b="0" i="0" u="none" strike="noStrike" dirty="0" err="1">
                          <a:solidFill>
                            <a:srgbClr val="000000"/>
                          </a:solidFill>
                          <a:effectLst/>
                          <a:latin typeface="+mn-lt"/>
                        </a:rPr>
                        <a:t>Kms</a:t>
                      </a:r>
                      <a:endParaRPr lang="en-US" sz="1600" b="0" i="0" u="none" strike="noStrike" dirty="0">
                        <a:solidFill>
                          <a:srgbClr val="000000"/>
                        </a:solidFill>
                        <a:effectLst/>
                        <a:latin typeface="+mn-lt"/>
                      </a:endParaRPr>
                    </a:p>
                  </a:txBody>
                  <a:tcPr marL="9525" marR="9525" marT="9525" marB="0" anchor="ctr"/>
                </a:tc>
                <a:tc>
                  <a:txBody>
                    <a:bodyPr/>
                    <a:lstStyle/>
                    <a:p>
                      <a:pPr algn="ctr" fontAlgn="t"/>
                      <a:r>
                        <a:rPr lang="en-US" sz="1600" b="0" i="0" u="none" strike="noStrike" dirty="0" err="1">
                          <a:solidFill>
                            <a:srgbClr val="000000"/>
                          </a:solidFill>
                          <a:effectLst/>
                          <a:latin typeface="+mn-lt"/>
                        </a:rPr>
                        <a:t>Rs</a:t>
                      </a:r>
                      <a:r>
                        <a:rPr lang="en-US" sz="1600" b="0" i="0" u="none" strike="noStrike" dirty="0">
                          <a:solidFill>
                            <a:srgbClr val="000000"/>
                          </a:solidFill>
                          <a:effectLst/>
                          <a:latin typeface="+mn-lt"/>
                        </a:rPr>
                        <a:t>. 117.50 Lakhs</a:t>
                      </a:r>
                    </a:p>
                  </a:txBody>
                  <a:tcPr marL="9525" marR="9525"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72324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6DF9CF9B-CCBE-4937-AEDD-031A2A126D3B}"/>
              </a:ext>
            </a:extLst>
          </p:cNvPr>
          <p:cNvGraphicFramePr>
            <a:graphicFrameLocks noGrp="1"/>
          </p:cNvGraphicFramePr>
          <p:nvPr>
            <p:extLst>
              <p:ext uri="{D42A27DB-BD31-4B8C-83A1-F6EECF244321}">
                <p14:modId xmlns:p14="http://schemas.microsoft.com/office/powerpoint/2010/main" val="3215690221"/>
              </p:ext>
            </p:extLst>
          </p:nvPr>
        </p:nvGraphicFramePr>
        <p:xfrm>
          <a:off x="228600" y="1143000"/>
          <a:ext cx="12877800" cy="5943602"/>
        </p:xfrm>
        <a:graphic>
          <a:graphicData uri="http://schemas.openxmlformats.org/drawingml/2006/table">
            <a:tbl>
              <a:tblPr firstRow="1" bandRow="1">
                <a:tableStyleId>{5C22544A-7EE6-4342-B048-85BDC9FD1C3A}</a:tableStyleId>
              </a:tblPr>
              <a:tblGrid>
                <a:gridCol w="1036843">
                  <a:extLst>
                    <a:ext uri="{9D8B030D-6E8A-4147-A177-3AD203B41FA5}">
                      <a16:colId xmlns:a16="http://schemas.microsoft.com/office/drawing/2014/main" val="20000"/>
                    </a:ext>
                  </a:extLst>
                </a:gridCol>
                <a:gridCol w="11840957">
                  <a:extLst>
                    <a:ext uri="{9D8B030D-6E8A-4147-A177-3AD203B41FA5}">
                      <a16:colId xmlns:a16="http://schemas.microsoft.com/office/drawing/2014/main" val="20001"/>
                    </a:ext>
                  </a:extLst>
                </a:gridCol>
              </a:tblGrid>
              <a:tr h="683777">
                <a:tc gridSpan="2">
                  <a:txBody>
                    <a:bodyPr/>
                    <a:lstStyle/>
                    <a:p>
                      <a:r>
                        <a:rPr lang="en-US" sz="2000" dirty="0"/>
                        <a:t>Category:          PMC/Supervision</a:t>
                      </a:r>
                    </a:p>
                  </a:txBody>
                  <a:tcPr/>
                </a:tc>
                <a:tc hMerge="1">
                  <a:txBody>
                    <a:bodyPr/>
                    <a:lstStyle/>
                    <a:p>
                      <a:endParaRPr lang="en-US" dirty="0"/>
                    </a:p>
                  </a:txBody>
                  <a:tcPr/>
                </a:tc>
                <a:extLst>
                  <a:ext uri="{0D108BD9-81ED-4DB2-BD59-A6C34878D82A}">
                    <a16:rowId xmlns:a16="http://schemas.microsoft.com/office/drawing/2014/main" val="10000"/>
                  </a:ext>
                </a:extLst>
              </a:tr>
              <a:tr h="1051965">
                <a:tc>
                  <a:txBody>
                    <a:bodyPr/>
                    <a:lstStyle/>
                    <a:p>
                      <a:pPr marL="0" algn="ctr" defTabSz="1358524" rtl="0" eaLnBrk="1" fontAlgn="ctr" latinLnBrk="0" hangingPunct="1"/>
                      <a:r>
                        <a:rPr lang="en-US" sz="1600" b="1" kern="1200" dirty="0">
                          <a:solidFill>
                            <a:schemeClr val="dk1"/>
                          </a:solidFill>
                          <a:latin typeface="+mn-lt"/>
                          <a:ea typeface="+mn-ea"/>
                          <a:cs typeface="+mn-cs"/>
                        </a:rPr>
                        <a:t>Sr. No.</a:t>
                      </a:r>
                    </a:p>
                  </a:txBody>
                  <a:tcPr anchor="ctr"/>
                </a:tc>
                <a:tc>
                  <a:txBody>
                    <a:bodyPr/>
                    <a:lstStyle/>
                    <a:p>
                      <a:pPr marL="0" algn="ctr" defTabSz="1358524" rtl="0" eaLnBrk="1" fontAlgn="ctr" latinLnBrk="0" hangingPunct="1"/>
                      <a:r>
                        <a:rPr lang="en-US" sz="1600" b="1" kern="1200" dirty="0">
                          <a:solidFill>
                            <a:schemeClr val="dk1"/>
                          </a:solidFill>
                          <a:latin typeface="+mn-lt"/>
                          <a:ea typeface="+mn-ea"/>
                          <a:cs typeface="+mn-cs"/>
                        </a:rPr>
                        <a:t>Name of the Projects</a:t>
                      </a:r>
                    </a:p>
                  </a:txBody>
                  <a:tcPr anchor="ctr"/>
                </a:tc>
                <a:extLst>
                  <a:ext uri="{0D108BD9-81ED-4DB2-BD59-A6C34878D82A}">
                    <a16:rowId xmlns:a16="http://schemas.microsoft.com/office/drawing/2014/main" val="10001"/>
                  </a:ext>
                </a:extLst>
              </a:tr>
              <a:tr h="1051965">
                <a:tc>
                  <a:txBody>
                    <a:bodyPr/>
                    <a:lstStyle/>
                    <a:p>
                      <a:pPr algn="ctr"/>
                      <a:r>
                        <a:rPr lang="en-US" sz="1600" dirty="0">
                          <a:latin typeface="+mn-lt"/>
                        </a:rPr>
                        <a:t>17</a:t>
                      </a:r>
                    </a:p>
                  </a:txBody>
                  <a:tcPr anchor="ctr"/>
                </a:tc>
                <a:tc>
                  <a:txBody>
                    <a:bodyPr/>
                    <a:lstStyle/>
                    <a:p>
                      <a:pPr marL="0" marR="0" indent="0" algn="l" defTabSz="1358524"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PWD - </a:t>
                      </a:r>
                      <a:r>
                        <a:rPr lang="en-US" sz="1600" b="0" i="0" u="none" strike="noStrike" dirty="0" err="1">
                          <a:solidFill>
                            <a:srgbClr val="000000"/>
                          </a:solidFill>
                          <a:effectLst/>
                          <a:latin typeface="+mn-lt"/>
                        </a:rPr>
                        <a:t>Hoshiarpur</a:t>
                      </a:r>
                      <a:r>
                        <a:rPr lang="en-US" sz="1600" b="0" i="0" u="none" strike="noStrike" dirty="0">
                          <a:solidFill>
                            <a:srgbClr val="000000"/>
                          </a:solidFill>
                          <a:effectLst/>
                          <a:latin typeface="+mn-lt"/>
                        </a:rPr>
                        <a:t> - </a:t>
                      </a:r>
                      <a:r>
                        <a:rPr lang="en-US" sz="1600" b="0" i="0" u="none" strike="noStrike" dirty="0" err="1">
                          <a:solidFill>
                            <a:srgbClr val="000000"/>
                          </a:solidFill>
                          <a:effectLst/>
                          <a:latin typeface="+mn-lt"/>
                        </a:rPr>
                        <a:t>Tanda</a:t>
                      </a:r>
                      <a:r>
                        <a:rPr lang="en-US" sz="1600" b="0" i="0" u="none" strike="noStrike" dirty="0">
                          <a:solidFill>
                            <a:srgbClr val="000000"/>
                          </a:solidFill>
                          <a:effectLst/>
                          <a:latin typeface="+mn-lt"/>
                        </a:rPr>
                        <a:t> Road on BOT Basis IQC</a:t>
                      </a:r>
                    </a:p>
                  </a:txBody>
                  <a:tcPr marL="9525" marR="9525" marT="9525" marB="0" anchor="ctr"/>
                </a:tc>
                <a:extLst>
                  <a:ext uri="{0D108BD9-81ED-4DB2-BD59-A6C34878D82A}">
                    <a16:rowId xmlns:a16="http://schemas.microsoft.com/office/drawing/2014/main" val="10002"/>
                  </a:ext>
                </a:extLst>
              </a:tr>
              <a:tr h="1051965">
                <a:tc>
                  <a:txBody>
                    <a:bodyPr/>
                    <a:lstStyle/>
                    <a:p>
                      <a:pPr algn="ctr"/>
                      <a:r>
                        <a:rPr lang="en-US" sz="1600" dirty="0">
                          <a:latin typeface="+mn-lt"/>
                        </a:rPr>
                        <a:t>18</a:t>
                      </a:r>
                    </a:p>
                  </a:txBody>
                  <a:tcPr anchor="ctr"/>
                </a:tc>
                <a:tc>
                  <a:txBody>
                    <a:bodyPr/>
                    <a:lstStyle/>
                    <a:p>
                      <a:pPr algn="l" fontAlgn="t"/>
                      <a:r>
                        <a:rPr lang="en-US" sz="1600" b="0" i="0" u="none" strike="noStrike" dirty="0">
                          <a:solidFill>
                            <a:srgbClr val="000000"/>
                          </a:solidFill>
                          <a:effectLst/>
                          <a:latin typeface="+mn-lt"/>
                        </a:rPr>
                        <a:t>Consultancy for </a:t>
                      </a:r>
                      <a:r>
                        <a:rPr lang="en-US" sz="1600" b="0" i="0" u="none" strike="noStrike" dirty="0" err="1">
                          <a:solidFill>
                            <a:srgbClr val="000000"/>
                          </a:solidFill>
                          <a:effectLst/>
                          <a:latin typeface="+mn-lt"/>
                        </a:rPr>
                        <a:t>upgradation</a:t>
                      </a:r>
                      <a:r>
                        <a:rPr lang="en-US" sz="1600" b="0" i="0" u="none" strike="noStrike" dirty="0">
                          <a:solidFill>
                            <a:srgbClr val="000000"/>
                          </a:solidFill>
                          <a:effectLst/>
                          <a:latin typeface="+mn-lt"/>
                        </a:rPr>
                        <a:t> of Road &amp; Bridges (2 Nos.) in Bihar </a:t>
                      </a:r>
                    </a:p>
                  </a:txBody>
                  <a:tcPr marL="9525" marR="9525" marT="9525" marB="0" anchor="ctr"/>
                </a:tc>
                <a:extLst>
                  <a:ext uri="{0D108BD9-81ED-4DB2-BD59-A6C34878D82A}">
                    <a16:rowId xmlns:a16="http://schemas.microsoft.com/office/drawing/2014/main" val="10003"/>
                  </a:ext>
                </a:extLst>
              </a:tr>
              <a:tr h="1051965">
                <a:tc>
                  <a:txBody>
                    <a:bodyPr/>
                    <a:lstStyle/>
                    <a:p>
                      <a:pPr algn="ctr"/>
                      <a:r>
                        <a:rPr lang="en-US" sz="1600" dirty="0">
                          <a:latin typeface="+mn-lt"/>
                        </a:rPr>
                        <a:t>19</a:t>
                      </a:r>
                    </a:p>
                  </a:txBody>
                  <a:tcPr anchor="ctr"/>
                </a:tc>
                <a:tc>
                  <a:txBody>
                    <a:bodyPr/>
                    <a:lstStyle/>
                    <a:p>
                      <a:pPr algn="l" fontAlgn="t"/>
                      <a:r>
                        <a:rPr lang="en-US" sz="1600" b="0" i="0" u="none" strike="noStrike" dirty="0">
                          <a:solidFill>
                            <a:srgbClr val="000000"/>
                          </a:solidFill>
                          <a:effectLst/>
                          <a:latin typeface="+mn-lt"/>
                        </a:rPr>
                        <a:t>Rajasthan Urban </a:t>
                      </a:r>
                      <a:r>
                        <a:rPr lang="en-US" sz="1600" b="0" i="0" u="none" strike="noStrike" dirty="0" err="1">
                          <a:solidFill>
                            <a:srgbClr val="000000"/>
                          </a:solidFill>
                          <a:effectLst/>
                          <a:latin typeface="+mn-lt"/>
                        </a:rPr>
                        <a:t>Develoment</a:t>
                      </a:r>
                      <a:r>
                        <a:rPr lang="en-US" sz="1600" b="0" i="0" u="none" strike="noStrike" dirty="0">
                          <a:solidFill>
                            <a:srgbClr val="000000"/>
                          </a:solidFill>
                          <a:effectLst/>
                          <a:latin typeface="+mn-lt"/>
                        </a:rPr>
                        <a:t> Investment Program(RUSDIP: RUIDP Phase II) - Design &amp; Construction Supervision Consultancy (DSC) Services Package </a:t>
                      </a:r>
                      <a:r>
                        <a:rPr lang="en-US" sz="1600" b="0" i="0" u="none" strike="noStrike" baseline="0" dirty="0">
                          <a:solidFill>
                            <a:srgbClr val="000000"/>
                          </a:solidFill>
                          <a:effectLst/>
                          <a:latin typeface="+mn-lt"/>
                        </a:rPr>
                        <a:t> </a:t>
                      </a:r>
                      <a:r>
                        <a:rPr lang="en-US" sz="1600" b="0" i="0" u="none" strike="noStrike" dirty="0">
                          <a:solidFill>
                            <a:srgbClr val="000000"/>
                          </a:solidFill>
                          <a:effectLst/>
                          <a:latin typeface="+mn-lt"/>
                        </a:rPr>
                        <a:t>I</a:t>
                      </a:r>
                      <a:r>
                        <a:rPr lang="en-US" sz="1600" b="0" i="0" u="none" strike="noStrike" baseline="0" dirty="0">
                          <a:solidFill>
                            <a:srgbClr val="000000"/>
                          </a:solidFill>
                          <a:effectLst/>
                          <a:latin typeface="+mn-lt"/>
                        </a:rPr>
                        <a:t> </a:t>
                      </a:r>
                      <a:r>
                        <a:rPr lang="en-US" sz="1600" b="0" i="0" u="none" strike="noStrike" dirty="0">
                          <a:solidFill>
                            <a:srgbClr val="000000"/>
                          </a:solidFill>
                          <a:effectLst/>
                          <a:latin typeface="+mn-lt"/>
                        </a:rPr>
                        <a:t>(</a:t>
                      </a:r>
                      <a:r>
                        <a:rPr lang="en-US" sz="1600" b="0" i="0" u="none" strike="noStrike" dirty="0" err="1">
                          <a:solidFill>
                            <a:srgbClr val="000000"/>
                          </a:solidFill>
                          <a:effectLst/>
                          <a:latin typeface="+mn-lt"/>
                        </a:rPr>
                        <a:t>Bharatpur</a:t>
                      </a:r>
                      <a:r>
                        <a:rPr lang="en-US" sz="1600" b="0" i="0" u="none" strike="noStrike" dirty="0">
                          <a:solidFill>
                            <a:srgbClr val="000000"/>
                          </a:solidFill>
                          <a:effectLst/>
                          <a:latin typeface="+mn-lt"/>
                        </a:rPr>
                        <a:t>) </a:t>
                      </a:r>
                    </a:p>
                  </a:txBody>
                  <a:tcPr marL="9525" marR="9525" marT="9525" marB="0" anchor="ctr"/>
                </a:tc>
                <a:extLst>
                  <a:ext uri="{0D108BD9-81ED-4DB2-BD59-A6C34878D82A}">
                    <a16:rowId xmlns:a16="http://schemas.microsoft.com/office/drawing/2014/main" val="10004"/>
                  </a:ext>
                </a:extLst>
              </a:tr>
              <a:tr h="1051965">
                <a:tc>
                  <a:txBody>
                    <a:bodyPr/>
                    <a:lstStyle/>
                    <a:p>
                      <a:pPr algn="ctr"/>
                      <a:r>
                        <a:rPr lang="en-US" sz="1600" dirty="0">
                          <a:latin typeface="+mn-lt"/>
                        </a:rPr>
                        <a:t>20</a:t>
                      </a:r>
                    </a:p>
                  </a:txBody>
                  <a:tcPr anchor="ctr"/>
                </a:tc>
                <a:tc>
                  <a:txBody>
                    <a:bodyPr/>
                    <a:lstStyle/>
                    <a:p>
                      <a:pPr algn="l" fontAlgn="t"/>
                      <a:r>
                        <a:rPr lang="en-US" sz="1600" b="0" i="0" u="none" strike="noStrike" dirty="0">
                          <a:solidFill>
                            <a:srgbClr val="000000"/>
                          </a:solidFill>
                          <a:effectLst/>
                          <a:latin typeface="+mn-lt"/>
                        </a:rPr>
                        <a:t>Consultancy services for Construction Supervision, Project Management and Quality Control for the work of "Upgradation of 6 Central Business  District Roads in Bangalore city as per "Tender SURE" Standards</a:t>
                      </a:r>
                    </a:p>
                  </a:txBody>
                  <a:tcPr marL="9525" marR="9525"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614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 - Ongoing</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79A28C97-443A-4385-86CF-EA93387E6CAA}"/>
              </a:ext>
            </a:extLst>
          </p:cNvPr>
          <p:cNvGraphicFramePr>
            <a:graphicFrameLocks noGrp="1"/>
          </p:cNvGraphicFramePr>
          <p:nvPr/>
        </p:nvGraphicFramePr>
        <p:xfrm>
          <a:off x="228600" y="914400"/>
          <a:ext cx="14074588" cy="7924802"/>
        </p:xfrm>
        <a:graphic>
          <a:graphicData uri="http://schemas.openxmlformats.org/drawingml/2006/table">
            <a:tbl>
              <a:tblPr/>
              <a:tblGrid>
                <a:gridCol w="434809">
                  <a:extLst>
                    <a:ext uri="{9D8B030D-6E8A-4147-A177-3AD203B41FA5}">
                      <a16:colId xmlns:a16="http://schemas.microsoft.com/office/drawing/2014/main" val="20000"/>
                    </a:ext>
                  </a:extLst>
                </a:gridCol>
                <a:gridCol w="3610807">
                  <a:extLst>
                    <a:ext uri="{9D8B030D-6E8A-4147-A177-3AD203B41FA5}">
                      <a16:colId xmlns:a16="http://schemas.microsoft.com/office/drawing/2014/main" val="20001"/>
                    </a:ext>
                  </a:extLst>
                </a:gridCol>
                <a:gridCol w="2003904">
                  <a:extLst>
                    <a:ext uri="{9D8B030D-6E8A-4147-A177-3AD203B41FA5}">
                      <a16:colId xmlns:a16="http://schemas.microsoft.com/office/drawing/2014/main" val="20002"/>
                    </a:ext>
                  </a:extLst>
                </a:gridCol>
                <a:gridCol w="756190">
                  <a:extLst>
                    <a:ext uri="{9D8B030D-6E8A-4147-A177-3AD203B41FA5}">
                      <a16:colId xmlns:a16="http://schemas.microsoft.com/office/drawing/2014/main" val="20003"/>
                    </a:ext>
                  </a:extLst>
                </a:gridCol>
                <a:gridCol w="3218535">
                  <a:extLst>
                    <a:ext uri="{9D8B030D-6E8A-4147-A177-3AD203B41FA5}">
                      <a16:colId xmlns:a16="http://schemas.microsoft.com/office/drawing/2014/main" val="20004"/>
                    </a:ext>
                  </a:extLst>
                </a:gridCol>
                <a:gridCol w="1417857">
                  <a:extLst>
                    <a:ext uri="{9D8B030D-6E8A-4147-A177-3AD203B41FA5}">
                      <a16:colId xmlns:a16="http://schemas.microsoft.com/office/drawing/2014/main" val="20005"/>
                    </a:ext>
                  </a:extLst>
                </a:gridCol>
                <a:gridCol w="1176820">
                  <a:extLst>
                    <a:ext uri="{9D8B030D-6E8A-4147-A177-3AD203B41FA5}">
                      <a16:colId xmlns:a16="http://schemas.microsoft.com/office/drawing/2014/main" val="20006"/>
                    </a:ext>
                  </a:extLst>
                </a:gridCol>
                <a:gridCol w="1455666">
                  <a:extLst>
                    <a:ext uri="{9D8B030D-6E8A-4147-A177-3AD203B41FA5}">
                      <a16:colId xmlns:a16="http://schemas.microsoft.com/office/drawing/2014/main" val="20007"/>
                    </a:ext>
                  </a:extLst>
                </a:gridCol>
              </a:tblGrid>
              <a:tr h="372573">
                <a:tc gridSpan="8">
                  <a:txBody>
                    <a:bodyPr/>
                    <a:lstStyle/>
                    <a:p>
                      <a:pPr algn="ctr" fontAlgn="ctr"/>
                      <a:r>
                        <a:rPr lang="en-US" sz="1600" b="1" i="0" u="none" strike="noStrike" dirty="0">
                          <a:solidFill>
                            <a:schemeClr val="bg1"/>
                          </a:solidFill>
                          <a:latin typeface="Arial" pitchFamily="34" charset="0"/>
                          <a:cs typeface="Arial" pitchFamily="34" charset="0"/>
                        </a:rPr>
                        <a:t>Experience as Independent Consultant / Construction Supervision of Highway projects during the last 7 years</a:t>
                      </a:r>
                    </a:p>
                  </a:txBody>
                  <a:tcPr marL="5307" marR="5307" marT="5307"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77127">
                <a:tc>
                  <a:txBody>
                    <a:bodyPr/>
                    <a:lstStyle/>
                    <a:p>
                      <a:pPr algn="ctr" fontAlgn="ctr"/>
                      <a:r>
                        <a:rPr lang="en-US" sz="1000" b="1" i="0" u="none" strike="noStrike" dirty="0">
                          <a:solidFill>
                            <a:srgbClr val="000000"/>
                          </a:solidFill>
                          <a:latin typeface="Arial" pitchFamily="34" charset="0"/>
                          <a:cs typeface="Arial" pitchFamily="34" charset="0"/>
                        </a:rPr>
                        <a:t>Sl. No</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latin typeface="Arial" pitchFamily="34" charset="0"/>
                          <a:cs typeface="Arial" pitchFamily="34" charset="0"/>
                        </a:rPr>
                        <a:t>Type of Services rendered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ctr" fontAlgn="ctr"/>
                      <a:r>
                        <a:rPr lang="en-US" sz="1000" b="1" i="0" u="none" strike="noStrike" dirty="0">
                          <a:solidFill>
                            <a:srgbClr val="000000"/>
                          </a:solidFill>
                          <a:latin typeface="Arial" pitchFamily="34" charset="0"/>
                          <a:cs typeface="Arial" pitchFamily="34" charset="0"/>
                        </a:rPr>
                        <a:t>Description of Highway Project / Length </a:t>
                      </a:r>
                      <a:br>
                        <a:rPr lang="en-US" sz="1000" b="1" i="0" u="none" strike="noStrike" dirty="0">
                          <a:solidFill>
                            <a:srgbClr val="000000"/>
                          </a:solidFill>
                          <a:latin typeface="Arial" pitchFamily="34" charset="0"/>
                          <a:cs typeface="Arial" pitchFamily="34" charset="0"/>
                        </a:rPr>
                      </a:br>
                      <a:r>
                        <a:rPr lang="en-US" sz="1000" b="1" i="0" u="none" strike="noStrike" dirty="0">
                          <a:solidFill>
                            <a:srgbClr val="000000"/>
                          </a:solidFill>
                          <a:latin typeface="Arial" pitchFamily="34" charset="0"/>
                          <a:cs typeface="Arial" pitchFamily="34" charset="0"/>
                        </a:rPr>
                        <a:t>(</a:t>
                      </a:r>
                      <a:r>
                        <a:rPr lang="en-US" sz="1000" b="1" i="0" u="none" strike="noStrike" dirty="0" err="1">
                          <a:solidFill>
                            <a:srgbClr val="000000"/>
                          </a:solidFill>
                          <a:latin typeface="Arial" pitchFamily="34" charset="0"/>
                          <a:cs typeface="Arial" pitchFamily="34" charset="0"/>
                        </a:rPr>
                        <a:t>kms</a:t>
                      </a:r>
                      <a:r>
                        <a:rPr lang="en-US" sz="1000" b="1"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a:txBody>
                    <a:bodyPr/>
                    <a:lstStyle/>
                    <a:p>
                      <a:pPr algn="ctr" fontAlgn="ctr"/>
                      <a:r>
                        <a:rPr lang="en-US" sz="1000" b="1" i="0" u="none" strike="noStrike" dirty="0">
                          <a:solidFill>
                            <a:srgbClr val="000000"/>
                          </a:solidFill>
                          <a:latin typeface="Arial" pitchFamily="34" charset="0"/>
                          <a:cs typeface="Arial" pitchFamily="34" charset="0"/>
                        </a:rPr>
                        <a:t>Client (with complete address contact person, telephone Nos. and Fax Nos.)</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latin typeface="Arial" pitchFamily="34" charset="0"/>
                          <a:cs typeface="Arial" pitchFamily="34" charset="0"/>
                        </a:rPr>
                        <a:t>Total Fee for the Consultancy Assignment (INR)</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latin typeface="Arial" pitchFamily="34" charset="0"/>
                          <a:cs typeface="Arial" pitchFamily="34" charset="0"/>
                        </a:rPr>
                        <a:t>%age of total fee received by the firm</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rgbClr val="000000"/>
                          </a:solidFill>
                          <a:latin typeface="Arial" pitchFamily="34" charset="0"/>
                          <a:cs typeface="Arial" pitchFamily="34" charset="0"/>
                        </a:rPr>
                        <a:t>Approx. cost of Highway Project (Rs. in </a:t>
                      </a:r>
                      <a:r>
                        <a:rPr lang="en-US" sz="1000" b="1" i="0" u="none" strike="noStrike" dirty="0" err="1">
                          <a:solidFill>
                            <a:srgbClr val="000000"/>
                          </a:solidFill>
                          <a:latin typeface="Arial" pitchFamily="34" charset="0"/>
                          <a:cs typeface="Arial" pitchFamily="34" charset="0"/>
                        </a:rPr>
                        <a:t>crores</a:t>
                      </a:r>
                      <a:r>
                        <a:rPr lang="en-US" sz="1000" b="1" i="0" u="none" strike="noStrike" dirty="0">
                          <a:solidFill>
                            <a:srgbClr val="000000"/>
                          </a:solidFill>
                          <a:latin typeface="Arial" pitchFamily="34" charset="0"/>
                          <a:cs typeface="Arial" pitchFamily="34" charset="0"/>
                        </a:rPr>
                        <a:t>)</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236040">
                <a:tc>
                  <a:txBody>
                    <a:bodyPr/>
                    <a:lstStyle/>
                    <a:p>
                      <a:pPr algn="ctr" fontAlgn="ctr"/>
                      <a:r>
                        <a:rPr lang="en-US" sz="1000" b="1" i="0" u="none" strike="noStrike" dirty="0">
                          <a:solidFill>
                            <a:srgbClr val="000000"/>
                          </a:solidFill>
                          <a:latin typeface="Arial" pitchFamily="34" charset="0"/>
                          <a:cs typeface="Arial" pitchFamily="34" charset="0"/>
                        </a:rPr>
                        <a:t>( 1 )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( 3 )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gridSpan="2">
                  <a:txBody>
                    <a:bodyPr/>
                    <a:lstStyle/>
                    <a:p>
                      <a:pPr algn="ctr" fontAlgn="ctr"/>
                      <a:r>
                        <a:rPr lang="en-US" sz="1000" b="1" i="0" u="none" strike="noStrike">
                          <a:solidFill>
                            <a:srgbClr val="000000"/>
                          </a:solidFill>
                          <a:latin typeface="Arial" pitchFamily="34" charset="0"/>
                          <a:cs typeface="Arial" pitchFamily="34" charset="0"/>
                        </a:rPr>
                        <a:t>( 4 )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a:txBody>
                    <a:bodyPr/>
                    <a:lstStyle/>
                    <a:p>
                      <a:pPr algn="ctr" fontAlgn="ctr"/>
                      <a:r>
                        <a:rPr lang="en-US" sz="1000" b="1" i="0" u="none" strike="noStrike">
                          <a:solidFill>
                            <a:srgbClr val="000000"/>
                          </a:solidFill>
                          <a:latin typeface="Arial" pitchFamily="34" charset="0"/>
                          <a:cs typeface="Arial" pitchFamily="34" charset="0"/>
                        </a:rPr>
                        <a:t>( 5 )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( 6 )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a:solidFill>
                            <a:srgbClr val="000000"/>
                          </a:solidFill>
                          <a:latin typeface="Arial" pitchFamily="34" charset="0"/>
                          <a:cs typeface="Arial" pitchFamily="34" charset="0"/>
                        </a:rPr>
                        <a:t>( 8 )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1" i="0" u="none" strike="noStrike" dirty="0">
                          <a:solidFill>
                            <a:srgbClr val="000000"/>
                          </a:solidFill>
                          <a:latin typeface="Arial" pitchFamily="34" charset="0"/>
                          <a:cs typeface="Arial" pitchFamily="34" charset="0"/>
                        </a:rPr>
                        <a:t>( 9 )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217487">
                <a:tc gridSpan="8">
                  <a:txBody>
                    <a:bodyPr/>
                    <a:lstStyle/>
                    <a:p>
                      <a:pPr algn="ctr" fontAlgn="ctr"/>
                      <a:r>
                        <a:rPr lang="en-US" sz="1000" b="1" i="0" u="none" strike="noStrike" dirty="0">
                          <a:solidFill>
                            <a:srgbClr val="000000"/>
                          </a:solidFill>
                          <a:latin typeface="Arial" pitchFamily="34" charset="0"/>
                          <a:cs typeface="Arial" pitchFamily="34" charset="0"/>
                        </a:rPr>
                        <a:t>Completed / Substantially completed projects</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959503">
                <a:tc>
                  <a:txBody>
                    <a:bodyPr/>
                    <a:lstStyle/>
                    <a:p>
                      <a:pPr algn="ctr" fontAlgn="ctr"/>
                      <a:r>
                        <a:rPr lang="en-US" sz="1000" b="0" i="0" u="none" strike="noStrike">
                          <a:solidFill>
                            <a:srgbClr val="000000"/>
                          </a:solidFill>
                          <a:latin typeface="Arial" pitchFamily="34" charset="0"/>
                          <a:cs typeface="Arial" pitchFamily="34" charset="0"/>
                        </a:rPr>
                        <a:t>1</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dirty="0">
                          <a:solidFill>
                            <a:srgbClr val="000000"/>
                          </a:solidFill>
                          <a:latin typeface="Arial" pitchFamily="34" charset="0"/>
                          <a:cs typeface="Arial" pitchFamily="34" charset="0"/>
                        </a:rPr>
                        <a:t>Authority Engineer for the work of Rehabilitation and </a:t>
                      </a:r>
                      <a:r>
                        <a:rPr lang="en-US" sz="1000" b="0" i="0" u="none" strike="noStrike" dirty="0" err="1">
                          <a:solidFill>
                            <a:srgbClr val="000000"/>
                          </a:solidFill>
                          <a:latin typeface="Arial" pitchFamily="34" charset="0"/>
                          <a:cs typeface="Arial" pitchFamily="34" charset="0"/>
                        </a:rPr>
                        <a:t>upgradation</a:t>
                      </a:r>
                      <a:r>
                        <a:rPr lang="en-US" sz="1000" b="0" i="0" u="none" strike="noStrike" dirty="0">
                          <a:solidFill>
                            <a:srgbClr val="000000"/>
                          </a:solidFill>
                          <a:latin typeface="Arial" pitchFamily="34" charset="0"/>
                          <a:cs typeface="Arial" pitchFamily="34" charset="0"/>
                        </a:rPr>
                        <a:t> of existing NH-565 from Km 425/400 to Km 509/400 (</a:t>
                      </a:r>
                      <a:r>
                        <a:rPr lang="en-US" sz="1000" b="0" i="0" u="none" strike="noStrike" dirty="0" err="1">
                          <a:solidFill>
                            <a:srgbClr val="000000"/>
                          </a:solidFill>
                          <a:latin typeface="Arial" pitchFamily="34" charset="0"/>
                          <a:cs typeface="Arial" pitchFamily="34" charset="0"/>
                        </a:rPr>
                        <a:t>Penchalakona</a:t>
                      </a:r>
                      <a:r>
                        <a:rPr lang="en-US" sz="1000" b="0" i="0" u="none" strike="noStrike" dirty="0">
                          <a:solidFill>
                            <a:srgbClr val="000000"/>
                          </a:solidFill>
                          <a:latin typeface="Arial" pitchFamily="34" charset="0"/>
                          <a:cs typeface="Arial" pitchFamily="34" charset="0"/>
                        </a:rPr>
                        <a:t> to </a:t>
                      </a:r>
                      <a:r>
                        <a:rPr lang="en-US" sz="1000" b="0" i="0" u="none" strike="noStrike" dirty="0" err="1">
                          <a:solidFill>
                            <a:srgbClr val="000000"/>
                          </a:solidFill>
                          <a:latin typeface="Arial" pitchFamily="34" charset="0"/>
                          <a:cs typeface="Arial" pitchFamily="34" charset="0"/>
                        </a:rPr>
                        <a:t>Yerpedu</a:t>
                      </a:r>
                      <a:r>
                        <a:rPr lang="en-US" sz="1000" b="0" i="0" u="none" strike="noStrike" dirty="0">
                          <a:solidFill>
                            <a:srgbClr val="000000"/>
                          </a:solidFill>
                          <a:latin typeface="Arial" pitchFamily="34" charset="0"/>
                          <a:cs typeface="Arial" pitchFamily="34" charset="0"/>
                        </a:rPr>
                        <a:t> section) to two lane with paved shoulder in the State of Andhra Pradesh under NHDP–IV through Engineering, Procurement &amp; Construction (EPC) Basis</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84.00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84.00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Ministry of Road Transport &amp; Highways (MoRT&amp;H) /</a:t>
                      </a:r>
                      <a:br>
                        <a:rPr lang="en-US" sz="1000" b="0" i="0" u="none" strike="noStrike">
                          <a:solidFill>
                            <a:srgbClr val="000000"/>
                          </a:solidFill>
                          <a:latin typeface="Arial" pitchFamily="34" charset="0"/>
                          <a:cs typeface="Arial" pitchFamily="34" charset="0"/>
                        </a:rPr>
                      </a:br>
                      <a:r>
                        <a:rPr lang="en-US" sz="1000" b="0" i="0" u="none" strike="noStrike">
                          <a:solidFill>
                            <a:srgbClr val="000000"/>
                          </a:solidFill>
                          <a:latin typeface="Arial" pitchFamily="34" charset="0"/>
                          <a:cs typeface="Arial" pitchFamily="34" charset="0"/>
                        </a:rPr>
                        <a:t>Executive Engineer</a:t>
                      </a:r>
                      <a:br>
                        <a:rPr lang="en-US" sz="1000" b="0" i="0" u="none" strike="noStrike">
                          <a:solidFill>
                            <a:srgbClr val="000000"/>
                          </a:solidFill>
                          <a:latin typeface="Arial" pitchFamily="34" charset="0"/>
                          <a:cs typeface="Arial" pitchFamily="34" charset="0"/>
                        </a:rPr>
                      </a:br>
                      <a:r>
                        <a:rPr lang="en-US" sz="1000" b="0" i="0" u="none" strike="noStrike">
                          <a:solidFill>
                            <a:srgbClr val="000000"/>
                          </a:solidFill>
                          <a:latin typeface="Arial" pitchFamily="34" charset="0"/>
                          <a:cs typeface="Arial" pitchFamily="34" charset="0"/>
                        </a:rPr>
                        <a:t>National Highways Division, </a:t>
                      </a:r>
                      <a:br>
                        <a:rPr lang="en-US" sz="1000" b="0" i="0" u="none" strike="noStrike">
                          <a:solidFill>
                            <a:srgbClr val="000000"/>
                          </a:solidFill>
                          <a:latin typeface="Arial" pitchFamily="34" charset="0"/>
                          <a:cs typeface="Arial" pitchFamily="34" charset="0"/>
                        </a:rPr>
                      </a:br>
                      <a:r>
                        <a:rPr lang="en-US" sz="1000" b="0" i="0" u="none" strike="noStrike">
                          <a:solidFill>
                            <a:srgbClr val="000000"/>
                          </a:solidFill>
                          <a:latin typeface="Arial" pitchFamily="34" charset="0"/>
                          <a:cs typeface="Arial" pitchFamily="34" charset="0"/>
                        </a:rPr>
                        <a:t>Kadapa</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43,977,704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90%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200.69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383802">
                <a:tc>
                  <a:txBody>
                    <a:bodyPr/>
                    <a:lstStyle/>
                    <a:p>
                      <a:pPr algn="ctr" fontAlgn="ctr"/>
                      <a:r>
                        <a:rPr lang="en-US" sz="1000" b="0" i="0" u="none" strike="noStrike" dirty="0">
                          <a:solidFill>
                            <a:srgbClr val="000000"/>
                          </a:solidFill>
                          <a:latin typeface="Arial" pitchFamily="34" charset="0"/>
                          <a:cs typeface="Arial" pitchFamily="34" charset="0"/>
                        </a:rPr>
                        <a:t>2</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0" i="0" u="none" strike="noStrike" dirty="0">
                          <a:solidFill>
                            <a:srgbClr val="000000"/>
                          </a:solidFill>
                          <a:latin typeface="Arial" pitchFamily="34" charset="0"/>
                          <a:cs typeface="Arial" pitchFamily="34" charset="0"/>
                        </a:rPr>
                        <a:t>Independent quality control consultant for </a:t>
                      </a:r>
                      <a:r>
                        <a:rPr lang="en-US" sz="1000" b="0" i="0" u="none" strike="noStrike" dirty="0" err="1">
                          <a:solidFill>
                            <a:srgbClr val="000000"/>
                          </a:solidFill>
                          <a:latin typeface="Arial" pitchFamily="34" charset="0"/>
                          <a:cs typeface="Arial" pitchFamily="34" charset="0"/>
                        </a:rPr>
                        <a:t>Ferozepur</a:t>
                      </a:r>
                      <a:r>
                        <a:rPr lang="en-US" sz="1000" b="0" i="0" u="none" strike="noStrike" dirty="0">
                          <a:solidFill>
                            <a:srgbClr val="000000"/>
                          </a:solidFill>
                          <a:latin typeface="Arial" pitchFamily="34" charset="0"/>
                          <a:cs typeface="Arial" pitchFamily="34" charset="0"/>
                        </a:rPr>
                        <a:t> </a:t>
                      </a:r>
                      <a:r>
                        <a:rPr lang="en-US" sz="1000" b="0" i="0" u="none" strike="noStrike" dirty="0" err="1">
                          <a:solidFill>
                            <a:srgbClr val="000000"/>
                          </a:solidFill>
                          <a:latin typeface="Arial" pitchFamily="34" charset="0"/>
                          <a:cs typeface="Arial" pitchFamily="34" charset="0"/>
                        </a:rPr>
                        <a:t>Fazilka</a:t>
                      </a:r>
                      <a:r>
                        <a:rPr lang="en-US" sz="1000" b="0" i="0" u="none" strike="noStrike" dirty="0">
                          <a:solidFill>
                            <a:srgbClr val="000000"/>
                          </a:solidFill>
                          <a:latin typeface="Arial" pitchFamily="34" charset="0"/>
                          <a:cs typeface="Arial" pitchFamily="34" charset="0"/>
                        </a:rPr>
                        <a:t> road project on B.O.T. Basis</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86.30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86.30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dirty="0">
                          <a:solidFill>
                            <a:srgbClr val="000000"/>
                          </a:solidFill>
                          <a:latin typeface="Arial" pitchFamily="34" charset="0"/>
                          <a:cs typeface="Arial" pitchFamily="34" charset="0"/>
                        </a:rPr>
                        <a:t>Public works department (B&amp;R) SCO 341-342, Sector-34 A, Chandigarh</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8,226,000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100%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135.00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492546">
                <a:tc>
                  <a:txBody>
                    <a:bodyPr/>
                    <a:lstStyle/>
                    <a:p>
                      <a:pPr algn="ctr" fontAlgn="ctr"/>
                      <a:r>
                        <a:rPr lang="en-US" sz="1000" b="0" i="0" u="none" strike="noStrike">
                          <a:solidFill>
                            <a:srgbClr val="000000"/>
                          </a:solidFill>
                          <a:latin typeface="Arial" pitchFamily="34" charset="0"/>
                          <a:cs typeface="Arial" pitchFamily="34" charset="0"/>
                        </a:rPr>
                        <a:t>3</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Independent quality control Consultant for construction, upgradation, operation and maintenance of Dakha-Raikot Barnala road corridor on B.O.T. Basis.</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57.94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57.94</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000" b="0" i="0" u="none" strike="noStrike">
                          <a:solidFill>
                            <a:srgbClr val="000000"/>
                          </a:solidFill>
                          <a:latin typeface="Arial" pitchFamily="34" charset="0"/>
                          <a:cs typeface="Arial" pitchFamily="34" charset="0"/>
                        </a:rPr>
                        <a:t>Executive Engineer, Construction Division No. 1, PWD., B&amp;R Br.Ludhania</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6,275,000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100%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80.00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791561">
                <a:tc>
                  <a:txBody>
                    <a:bodyPr/>
                    <a:lstStyle/>
                    <a:p>
                      <a:pPr algn="ctr" fontAlgn="ctr"/>
                      <a:r>
                        <a:rPr lang="en-US" sz="1000" b="0" i="0" u="none" strike="noStrike" dirty="0">
                          <a:solidFill>
                            <a:srgbClr val="000000"/>
                          </a:solidFill>
                          <a:latin typeface="Arial" pitchFamily="34" charset="0"/>
                          <a:cs typeface="Arial" pitchFamily="34" charset="0"/>
                        </a:rPr>
                        <a:t>4</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just" fontAlgn="ctr"/>
                      <a:r>
                        <a:rPr lang="en-US" sz="1000" b="0" i="0" u="none" strike="noStrike" dirty="0">
                          <a:solidFill>
                            <a:srgbClr val="000000"/>
                          </a:solidFill>
                          <a:latin typeface="Arial" pitchFamily="34" charset="0"/>
                          <a:cs typeface="Arial" pitchFamily="34" charset="0"/>
                        </a:rPr>
                        <a:t>Project Management Consultancy services for Strengthening of </a:t>
                      </a:r>
                      <a:r>
                        <a:rPr lang="en-US" sz="1000" b="0" i="0" u="none" strike="noStrike" dirty="0" err="1">
                          <a:solidFill>
                            <a:srgbClr val="000000"/>
                          </a:solidFill>
                          <a:latin typeface="Arial" pitchFamily="34" charset="0"/>
                          <a:cs typeface="Arial" pitchFamily="34" charset="0"/>
                        </a:rPr>
                        <a:t>Tarala</a:t>
                      </a:r>
                      <a:r>
                        <a:rPr lang="en-US" sz="1000" b="0" i="0" u="none" strike="noStrike" dirty="0">
                          <a:solidFill>
                            <a:srgbClr val="000000"/>
                          </a:solidFill>
                          <a:latin typeface="Arial" pitchFamily="34" charset="0"/>
                          <a:cs typeface="Arial" pitchFamily="34" charset="0"/>
                        </a:rPr>
                        <a:t> &amp; </a:t>
                      </a:r>
                      <a:r>
                        <a:rPr lang="en-US" sz="1000" b="0" i="0" u="none" strike="noStrike" dirty="0" err="1">
                          <a:solidFill>
                            <a:srgbClr val="000000"/>
                          </a:solidFill>
                          <a:latin typeface="Arial" pitchFamily="34" charset="0"/>
                          <a:cs typeface="Arial" pitchFamily="34" charset="0"/>
                        </a:rPr>
                        <a:t>Shelu</a:t>
                      </a:r>
                      <a:r>
                        <a:rPr lang="en-US" sz="1000" b="0" i="0" u="none" strike="noStrike" dirty="0">
                          <a:solidFill>
                            <a:srgbClr val="000000"/>
                          </a:solidFill>
                          <a:latin typeface="Arial" pitchFamily="34" charset="0"/>
                          <a:cs typeface="Arial" pitchFamily="34" charset="0"/>
                        </a:rPr>
                        <a:t> </a:t>
                      </a:r>
                      <a:r>
                        <a:rPr lang="en-US" sz="1000" b="0" i="0" u="none" strike="noStrike" dirty="0" err="1">
                          <a:solidFill>
                            <a:srgbClr val="000000"/>
                          </a:solidFill>
                          <a:latin typeface="Arial" pitchFamily="34" charset="0"/>
                          <a:cs typeface="Arial" pitchFamily="34" charset="0"/>
                        </a:rPr>
                        <a:t>Bazar</a:t>
                      </a:r>
                      <a:r>
                        <a:rPr lang="en-US" sz="1000" b="0" i="0" u="none" strike="noStrike" dirty="0">
                          <a:solidFill>
                            <a:srgbClr val="000000"/>
                          </a:solidFill>
                          <a:latin typeface="Arial" pitchFamily="34" charset="0"/>
                          <a:cs typeface="Arial" pitchFamily="34" charset="0"/>
                        </a:rPr>
                        <a:t> town portion roads and improvement of </a:t>
                      </a:r>
                      <a:r>
                        <a:rPr lang="en-US" sz="1000" b="0" i="0" u="none" strike="noStrike" dirty="0" err="1">
                          <a:solidFill>
                            <a:srgbClr val="000000"/>
                          </a:solidFill>
                          <a:latin typeface="Arial" pitchFamily="34" charset="0"/>
                          <a:cs typeface="Arial" pitchFamily="34" charset="0"/>
                        </a:rPr>
                        <a:t>Mehekar</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Dusarbid</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Sindkhedraja</a:t>
                      </a:r>
                      <a:r>
                        <a:rPr lang="en-US" sz="1000" b="0" i="0" u="none" strike="noStrike" dirty="0">
                          <a:solidFill>
                            <a:srgbClr val="000000"/>
                          </a:solidFill>
                          <a:latin typeface="Arial" pitchFamily="34" charset="0"/>
                          <a:cs typeface="Arial" pitchFamily="34" charset="0"/>
                        </a:rPr>
                        <a:t> - </a:t>
                      </a:r>
                      <a:r>
                        <a:rPr lang="en-US" sz="1000" b="0" i="0" u="none" strike="noStrike" dirty="0" err="1">
                          <a:solidFill>
                            <a:srgbClr val="000000"/>
                          </a:solidFill>
                          <a:latin typeface="Arial" pitchFamily="34" charset="0"/>
                          <a:cs typeface="Arial" pitchFamily="34" charset="0"/>
                        </a:rPr>
                        <a:t>Buldhana</a:t>
                      </a:r>
                      <a:r>
                        <a:rPr lang="en-US" sz="1000" b="0" i="0" u="none" strike="noStrike" dirty="0">
                          <a:solidFill>
                            <a:srgbClr val="000000"/>
                          </a:solidFill>
                          <a:latin typeface="Arial" pitchFamily="34" charset="0"/>
                          <a:cs typeface="Arial" pitchFamily="34" charset="0"/>
                        </a:rPr>
                        <a:t> District Road - </a:t>
                      </a:r>
                      <a:r>
                        <a:rPr lang="en-US" sz="1000" b="0" i="0" u="none" strike="noStrike" dirty="0" err="1">
                          <a:solidFill>
                            <a:srgbClr val="000000"/>
                          </a:solidFill>
                          <a:latin typeface="Arial" pitchFamily="34" charset="0"/>
                          <a:cs typeface="Arial" pitchFamily="34" charset="0"/>
                        </a:rPr>
                        <a:t>Jalna</a:t>
                      </a:r>
                      <a:r>
                        <a:rPr lang="en-US" sz="1000" b="0" i="0" u="none" strike="noStrike" dirty="0">
                          <a:solidFill>
                            <a:srgbClr val="000000"/>
                          </a:solidFill>
                          <a:latin typeface="Arial" pitchFamily="34" charset="0"/>
                          <a:cs typeface="Arial" pitchFamily="34" charset="0"/>
                        </a:rPr>
                        <a:t> Road</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r>
                        <a:rPr lang="en-US" sz="1100" b="0" i="0" u="none" strike="noStrike" dirty="0">
                          <a:solidFill>
                            <a:srgbClr val="000000"/>
                          </a:solidFill>
                          <a:latin typeface="Arial" pitchFamily="34" charset="0"/>
                          <a:cs typeface="Arial" pitchFamily="34" charset="0"/>
                        </a:rPr>
                        <a:t>70.33</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l" fontAlgn="ctr"/>
                      <a:r>
                        <a:rPr lang="en-US" sz="1000" b="0" i="0" u="none" strike="noStrike" dirty="0">
                          <a:solidFill>
                            <a:srgbClr val="000000"/>
                          </a:solidFill>
                          <a:latin typeface="Arial" pitchFamily="34" charset="0"/>
                          <a:cs typeface="Arial" pitchFamily="34" charset="0"/>
                        </a:rPr>
                        <a:t>Maharashtra State Road Development Corporation Ltd., Near </a:t>
                      </a:r>
                      <a:r>
                        <a:rPr lang="en-US" sz="1000" b="0" i="0" u="none" strike="noStrike" dirty="0" err="1">
                          <a:solidFill>
                            <a:srgbClr val="000000"/>
                          </a:solidFill>
                          <a:latin typeface="Arial" pitchFamily="34" charset="0"/>
                          <a:cs typeface="Arial" pitchFamily="34" charset="0"/>
                        </a:rPr>
                        <a:t>Patwardhan</a:t>
                      </a:r>
                      <a:r>
                        <a:rPr lang="en-US" sz="1000" b="0" i="0" u="none" strike="noStrike" dirty="0">
                          <a:solidFill>
                            <a:srgbClr val="000000"/>
                          </a:solidFill>
                          <a:latin typeface="Arial" pitchFamily="34" charset="0"/>
                          <a:cs typeface="Arial" pitchFamily="34" charset="0"/>
                        </a:rPr>
                        <a:t> High School, </a:t>
                      </a:r>
                      <a:r>
                        <a:rPr lang="en-US" sz="1000" b="0" i="0" u="none" strike="noStrike" dirty="0" err="1">
                          <a:solidFill>
                            <a:srgbClr val="000000"/>
                          </a:solidFill>
                          <a:latin typeface="Arial" pitchFamily="34" charset="0"/>
                          <a:cs typeface="Arial" pitchFamily="34" charset="0"/>
                        </a:rPr>
                        <a:t>Sitabuldi</a:t>
                      </a:r>
                      <a:r>
                        <a:rPr lang="en-US" sz="1000" b="0" i="0" u="none" strike="noStrike" dirty="0">
                          <a:solidFill>
                            <a:srgbClr val="000000"/>
                          </a:solidFill>
                          <a:latin typeface="Arial" pitchFamily="34" charset="0"/>
                          <a:cs typeface="Arial" pitchFamily="34" charset="0"/>
                        </a:rPr>
                        <a:t>, Nagpur-440012.</a:t>
                      </a:r>
                      <a:br>
                        <a:rPr lang="en-US" sz="1000" b="0" i="0" u="none" strike="noStrike" dirty="0">
                          <a:solidFill>
                            <a:srgbClr val="000000"/>
                          </a:solidFill>
                          <a:latin typeface="Arial" pitchFamily="34" charset="0"/>
                          <a:cs typeface="Arial" pitchFamily="34" charset="0"/>
                        </a:rPr>
                      </a:br>
                      <a:r>
                        <a:rPr lang="en-US" sz="1000" b="0" i="0" u="none" strike="noStrike" dirty="0">
                          <a:solidFill>
                            <a:srgbClr val="000000"/>
                          </a:solidFill>
                          <a:latin typeface="Arial" pitchFamily="34" charset="0"/>
                          <a:cs typeface="Arial" pitchFamily="34" charset="0"/>
                        </a:rPr>
                        <a:t>Tel : 0712-2551088</a:t>
                      </a:r>
                      <a:br>
                        <a:rPr lang="en-US" sz="1000" b="0" i="0" u="none" strike="noStrike" dirty="0">
                          <a:solidFill>
                            <a:srgbClr val="000000"/>
                          </a:solidFill>
                          <a:latin typeface="Arial" pitchFamily="34" charset="0"/>
                          <a:cs typeface="Arial" pitchFamily="34" charset="0"/>
                        </a:rPr>
                      </a:br>
                      <a:r>
                        <a:rPr lang="en-US" sz="1000" b="0" i="0" u="none" strike="noStrike" dirty="0">
                          <a:solidFill>
                            <a:srgbClr val="000000"/>
                          </a:solidFill>
                          <a:latin typeface="Arial" pitchFamily="34" charset="0"/>
                          <a:cs typeface="Arial" pitchFamily="34" charset="0"/>
                        </a:rPr>
                        <a:t>Fax : 0712-2521936</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291,500,000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100%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250.00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extLst>
                  <a:ext uri="{0D108BD9-81ED-4DB2-BD59-A6C34878D82A}">
                    <a16:rowId xmlns:a16="http://schemas.microsoft.com/office/drawing/2014/main" val="10007"/>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Package - VII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5.33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extLst>
                  <a:ext uri="{0D108BD9-81ED-4DB2-BD59-A6C34878D82A}">
                    <a16:rowId xmlns:a16="http://schemas.microsoft.com/office/drawing/2014/main" val="10008"/>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Package - IX</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65.00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9"/>
                  </a:ext>
                </a:extLst>
              </a:tr>
              <a:tr h="492546">
                <a:tc>
                  <a:txBody>
                    <a:bodyPr/>
                    <a:lstStyle/>
                    <a:p>
                      <a:pPr algn="ctr" fontAlgn="ctr"/>
                      <a:r>
                        <a:rPr lang="en-US" sz="1000" b="0" i="0" u="none" strike="noStrike">
                          <a:solidFill>
                            <a:srgbClr val="000000"/>
                          </a:solidFill>
                          <a:latin typeface="Arial" pitchFamily="34" charset="0"/>
                          <a:cs typeface="Arial" pitchFamily="34" charset="0"/>
                        </a:rPr>
                        <a:t>5</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Supervision Consultancy services for improvement and Upgradation of Mizoram State Roads Project (Phase-II) under World Bank Fund</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100" b="0" i="0" u="none" strike="noStrike" dirty="0">
                          <a:solidFill>
                            <a:srgbClr val="000000"/>
                          </a:solidFill>
                          <a:latin typeface="Arial" pitchFamily="34" charset="0"/>
                          <a:cs typeface="Arial" pitchFamily="34" charset="0"/>
                        </a:rPr>
                        <a:t>123.00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Chief Engineer, (Highways) PWD, Mizoram, Govt. of Mizoram,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245,293,463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endParaRPr lang="en-US" sz="1100" b="0" i="0" u="none" strike="noStrike" dirty="0">
                        <a:solidFill>
                          <a:srgbClr val="000000"/>
                        </a:solidFill>
                        <a:latin typeface="Arial" pitchFamily="34" charset="0"/>
                        <a:cs typeface="Arial" pitchFamily="34" charset="0"/>
                      </a:endParaRP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229.46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10"/>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PIB: Buangpui-Lunglei Section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68.00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1"/>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BPI : Aizawal bypass Road</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13.00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2"/>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M6 Zobawk - Haulawng Road</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30.00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13"/>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M16 - Selesih - Thuampui Road</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12.00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14"/>
                  </a:ext>
                </a:extLst>
              </a:tr>
              <a:tr h="492546">
                <a:tc>
                  <a:txBody>
                    <a:bodyPr/>
                    <a:lstStyle/>
                    <a:p>
                      <a:pPr algn="ctr" fontAlgn="ctr"/>
                      <a:r>
                        <a:rPr lang="en-US" sz="1000" b="0" i="0" u="none" strike="noStrike" dirty="0">
                          <a:solidFill>
                            <a:srgbClr val="000000"/>
                          </a:solidFill>
                          <a:latin typeface="Arial" pitchFamily="34" charset="0"/>
                          <a:cs typeface="Arial" pitchFamily="34" charset="0"/>
                        </a:rPr>
                        <a:t>6</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just" fontAlgn="ctr"/>
                      <a:r>
                        <a:rPr lang="en-US" sz="1000" b="0" i="0" u="none" strike="noStrike" dirty="0">
                          <a:solidFill>
                            <a:srgbClr val="000000"/>
                          </a:solidFill>
                          <a:latin typeface="Arial" pitchFamily="34" charset="0"/>
                          <a:cs typeface="Arial" pitchFamily="34" charset="0"/>
                        </a:rPr>
                        <a:t>Design &amp; Supervision Consultants for under Rajasthan Urban Infrastructure Development Project (RUIDP) ADB funded project</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dirty="0">
                          <a:solidFill>
                            <a:srgbClr val="000000"/>
                          </a:solidFill>
                          <a:latin typeface="Arial" pitchFamily="34" charset="0"/>
                          <a:cs typeface="Arial" pitchFamily="34" charset="0"/>
                        </a:rPr>
                        <a:t>Rajasthan Urban Sector Development Investment Program (RUIDP), Government of Rajasthan,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36,000,000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100%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180.00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5"/>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1" i="0" u="sng" strike="noStrike">
                          <a:solidFill>
                            <a:srgbClr val="000000"/>
                          </a:solidFill>
                          <a:latin typeface="Arial" pitchFamily="34" charset="0"/>
                          <a:cs typeface="Arial" pitchFamily="34" charset="0"/>
                        </a:rPr>
                        <a:t>Length of Road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r>
                        <a:rPr lang="en-US" sz="1100" b="0" i="0" u="none" strike="noStrike" dirty="0">
                          <a:solidFill>
                            <a:srgbClr val="000000"/>
                          </a:solidFill>
                          <a:latin typeface="Arial" pitchFamily="34" charset="0"/>
                          <a:cs typeface="Arial" pitchFamily="34" charset="0"/>
                        </a:rPr>
                        <a:t>23.80</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6"/>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Bharatpur Town</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8.80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7"/>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Dholapur Town</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15.00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8"/>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1" i="0" u="sng" strike="noStrike">
                          <a:solidFill>
                            <a:srgbClr val="000000"/>
                          </a:solidFill>
                          <a:latin typeface="Arial" pitchFamily="34" charset="0"/>
                          <a:cs typeface="Arial" pitchFamily="34" charset="0"/>
                        </a:rPr>
                        <a:t>Length of Bridge</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r>
                        <a:rPr lang="en-US" sz="1100" b="0" i="0" u="none" strike="noStrike" dirty="0">
                          <a:solidFill>
                            <a:srgbClr val="000000"/>
                          </a:solidFill>
                          <a:latin typeface="Arial" pitchFamily="34" charset="0"/>
                          <a:cs typeface="Arial" pitchFamily="34" charset="0"/>
                        </a:rPr>
                        <a:t>2.53</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9"/>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Itarana, Alwar</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0.85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0"/>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Jai Marg, Bharatpur</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0.74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chemeClr val="tx2">
                        <a:lumMod val="20000"/>
                        <a:lumOff val="80000"/>
                      </a:schemeClr>
                    </a:solidFill>
                  </a:tcPr>
                </a:tc>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1"/>
                  </a:ext>
                </a:extLst>
              </a:tr>
              <a:tr h="175865">
                <a:tc>
                  <a:txBody>
                    <a:bodyPr/>
                    <a:lstStyle/>
                    <a:p>
                      <a:pPr algn="ctr"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000" b="0" i="0" u="none" strike="noStrike">
                          <a:solidFill>
                            <a:srgbClr val="000000"/>
                          </a:solidFill>
                          <a:latin typeface="Arial" pitchFamily="34" charset="0"/>
                          <a:cs typeface="Arial" pitchFamily="34" charset="0"/>
                        </a:rPr>
                        <a:t>ROB @ Kherda, Sawai Madhopur</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0.94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2"/>
                  </a:ext>
                </a:extLst>
              </a:tr>
              <a:tr h="543718">
                <a:tc>
                  <a:txBody>
                    <a:bodyPr/>
                    <a:lstStyle/>
                    <a:p>
                      <a:pPr algn="ctr" fontAlgn="ctr"/>
                      <a:r>
                        <a:rPr lang="en-US" sz="1000" b="0" i="0" u="none" strike="noStrike">
                          <a:solidFill>
                            <a:srgbClr val="000000"/>
                          </a:solidFill>
                          <a:latin typeface="Arial" pitchFamily="34" charset="0"/>
                          <a:cs typeface="Arial" pitchFamily="34" charset="0"/>
                        </a:rPr>
                        <a:t>7</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just" fontAlgn="ctr"/>
                      <a:r>
                        <a:rPr lang="en-US" sz="1000" b="0" i="0" u="none" strike="noStrike">
                          <a:solidFill>
                            <a:srgbClr val="000000"/>
                          </a:solidFill>
                          <a:latin typeface="Arial" pitchFamily="34" charset="0"/>
                          <a:cs typeface="Arial" pitchFamily="34" charset="0"/>
                        </a:rPr>
                        <a:t>Supervision Consultant for Rehabilitation and upgrading of the Poonamallee to Walajapet section of the NH-4  (RC 1 &amp; 2)</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sz="1100" b="0" i="0" u="none" strike="noStrike" dirty="0">
                          <a:solidFill>
                            <a:srgbClr val="000000"/>
                          </a:solidFill>
                          <a:latin typeface="Arial" pitchFamily="34" charset="0"/>
                          <a:cs typeface="Arial" pitchFamily="34" charset="0"/>
                        </a:rPr>
                        <a:t>92.25</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l" fontAlgn="ctr"/>
                      <a:r>
                        <a:rPr lang="en-US" sz="1000" b="0" i="0" u="none" strike="noStrike">
                          <a:solidFill>
                            <a:srgbClr val="000000"/>
                          </a:solidFill>
                          <a:latin typeface="Arial" pitchFamily="34" charset="0"/>
                          <a:cs typeface="Arial" pitchFamily="34" charset="0"/>
                        </a:rPr>
                        <a:t>National Highways Authority of India, 8th Floor, Annexe Building, SPIC House, 88 Mount Road, Guindy, Chennai-600 032.; Tel : 044-22354135; Fax : 044-22354134</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     218,760,821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a:solidFill>
                            <a:srgbClr val="000000"/>
                          </a:solidFill>
                          <a:latin typeface="Arial" pitchFamily="34" charset="0"/>
                          <a:cs typeface="Arial" pitchFamily="34" charset="0"/>
                        </a:rPr>
                        <a:t>60.72%</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en-US" sz="1100" b="0" i="0" u="none" strike="noStrike" dirty="0">
                          <a:solidFill>
                            <a:srgbClr val="000000"/>
                          </a:solidFill>
                          <a:latin typeface="Arial" pitchFamily="34" charset="0"/>
                          <a:cs typeface="Arial" pitchFamily="34" charset="0"/>
                        </a:rPr>
                        <a:t>             300.00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0023"/>
                  </a:ext>
                </a:extLst>
              </a:tr>
              <a:tr h="179108">
                <a:tc>
                  <a:txBody>
                    <a:bodyPr/>
                    <a:lstStyle/>
                    <a:p>
                      <a:pPr algn="ctr" fontAlgn="ctr"/>
                      <a:r>
                        <a:rPr lang="en-US" sz="10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just" fontAlgn="ctr"/>
                      <a:r>
                        <a:rPr lang="en-US" sz="1000" b="0" i="0" u="none" strike="noStrike">
                          <a:solidFill>
                            <a:srgbClr val="000000"/>
                          </a:solidFill>
                          <a:latin typeface="Arial" pitchFamily="34" charset="0"/>
                          <a:cs typeface="Arial" pitchFamily="34" charset="0"/>
                        </a:rPr>
                        <a:t>Poonamallee to Walaja section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a:solidFill>
                            <a:srgbClr val="000000"/>
                          </a:solidFill>
                          <a:latin typeface="Arial" pitchFamily="34" charset="0"/>
                          <a:cs typeface="Arial" pitchFamily="34" charset="0"/>
                        </a:rPr>
                        <a:t>                         92.25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1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ctr"/>
                      <a:r>
                        <a:rPr lang="en-US" sz="1000" b="0" i="0" u="none" strike="noStrike" dirty="0">
                          <a:solidFill>
                            <a:srgbClr val="000000"/>
                          </a:solidFill>
                          <a:latin typeface="Arial" pitchFamily="34" charset="0"/>
                          <a:cs typeface="Arial" pitchFamily="34" charset="0"/>
                        </a:rPr>
                        <a:t> </a:t>
                      </a:r>
                    </a:p>
                  </a:txBody>
                  <a:tcPr marL="5307" marR="5307" marT="530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69225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 - Ongoing</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8482D8EC-40DD-4053-8C66-FB0E70F74305}"/>
              </a:ext>
            </a:extLst>
          </p:cNvPr>
          <p:cNvGraphicFramePr>
            <a:graphicFrameLocks noGrp="1"/>
          </p:cNvGraphicFramePr>
          <p:nvPr/>
        </p:nvGraphicFramePr>
        <p:xfrm>
          <a:off x="340658" y="914397"/>
          <a:ext cx="13688084" cy="7620002"/>
        </p:xfrm>
        <a:graphic>
          <a:graphicData uri="http://schemas.openxmlformats.org/drawingml/2006/table">
            <a:tbl>
              <a:tblPr/>
              <a:tblGrid>
                <a:gridCol w="414231">
                  <a:extLst>
                    <a:ext uri="{9D8B030D-6E8A-4147-A177-3AD203B41FA5}">
                      <a16:colId xmlns:a16="http://schemas.microsoft.com/office/drawing/2014/main" val="20000"/>
                    </a:ext>
                  </a:extLst>
                </a:gridCol>
                <a:gridCol w="4731511">
                  <a:extLst>
                    <a:ext uri="{9D8B030D-6E8A-4147-A177-3AD203B41FA5}">
                      <a16:colId xmlns:a16="http://schemas.microsoft.com/office/drawing/2014/main" val="20001"/>
                    </a:ext>
                  </a:extLst>
                </a:gridCol>
                <a:gridCol w="1472771">
                  <a:extLst>
                    <a:ext uri="{9D8B030D-6E8A-4147-A177-3AD203B41FA5}">
                      <a16:colId xmlns:a16="http://schemas.microsoft.com/office/drawing/2014/main" val="20002"/>
                    </a:ext>
                  </a:extLst>
                </a:gridCol>
                <a:gridCol w="3404029">
                  <a:extLst>
                    <a:ext uri="{9D8B030D-6E8A-4147-A177-3AD203B41FA5}">
                      <a16:colId xmlns:a16="http://schemas.microsoft.com/office/drawing/2014/main" val="20003"/>
                    </a:ext>
                  </a:extLst>
                </a:gridCol>
                <a:gridCol w="1111108">
                  <a:extLst>
                    <a:ext uri="{9D8B030D-6E8A-4147-A177-3AD203B41FA5}">
                      <a16:colId xmlns:a16="http://schemas.microsoft.com/office/drawing/2014/main" val="20004"/>
                    </a:ext>
                  </a:extLst>
                </a:gridCol>
                <a:gridCol w="1146043">
                  <a:extLst>
                    <a:ext uri="{9D8B030D-6E8A-4147-A177-3AD203B41FA5}">
                      <a16:colId xmlns:a16="http://schemas.microsoft.com/office/drawing/2014/main" val="20005"/>
                    </a:ext>
                  </a:extLst>
                </a:gridCol>
                <a:gridCol w="1408391">
                  <a:extLst>
                    <a:ext uri="{9D8B030D-6E8A-4147-A177-3AD203B41FA5}">
                      <a16:colId xmlns:a16="http://schemas.microsoft.com/office/drawing/2014/main" val="20006"/>
                    </a:ext>
                  </a:extLst>
                </a:gridCol>
              </a:tblGrid>
              <a:tr h="491773">
                <a:tc gridSpan="7">
                  <a:txBody>
                    <a:bodyPr/>
                    <a:lstStyle/>
                    <a:p>
                      <a:pPr algn="ctr" fontAlgn="ctr"/>
                      <a:r>
                        <a:rPr lang="en-US" sz="1100" b="1" i="0" u="none" strike="noStrike" dirty="0">
                          <a:solidFill>
                            <a:schemeClr val="bg1"/>
                          </a:solidFill>
                          <a:latin typeface="Arial" pitchFamily="34" charset="0"/>
                          <a:cs typeface="Arial" pitchFamily="34" charset="0"/>
                        </a:rPr>
                        <a:t> Projects in Progress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653102">
                <a:tc>
                  <a:txBody>
                    <a:bodyPr/>
                    <a:lstStyle/>
                    <a:p>
                      <a:pPr algn="ctr" fontAlgn="ctr"/>
                      <a:r>
                        <a:rPr lang="en-US" sz="1050" b="0" i="0" u="none" strike="noStrike">
                          <a:solidFill>
                            <a:srgbClr val="000000"/>
                          </a:solidFill>
                          <a:latin typeface="Arial" pitchFamily="34" charset="0"/>
                          <a:cs typeface="Arial" pitchFamily="34" charset="0"/>
                        </a:rPr>
                        <a:t>1</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100" b="0" i="0" u="none" strike="noStrike">
                          <a:solidFill>
                            <a:srgbClr val="000000"/>
                          </a:solidFill>
                          <a:latin typeface="Arial" pitchFamily="34" charset="0"/>
                          <a:cs typeface="Arial" pitchFamily="34" charset="0"/>
                        </a:rPr>
                        <a:t>Authority Engineer for  (A) Consultancy services (Authority Engineer) for the work of  Rehabilitation and up-gradation of NH-221 (New NH-30) from Km 71/0 to 121/0 ( AP/Telangana Border to Rudrampur ) in the State of Telangana to  two Lane with paved shoulder under NHDP-IV Phase on EPC Basis and (B)Consultancy services (Authority Engineer) for the work of  Rehabilitation and up-gradation of NH-221 (New NH-30) from Km 121/0 to Km.165/0 (Rudrampur to  Bhadrachalam) in the State of Telangana to  two Lane with paved shoulder under NHDP-IV Phase on EPC Basis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dirty="0">
                          <a:solidFill>
                            <a:srgbClr val="000000"/>
                          </a:solidFill>
                          <a:latin typeface="Arial" pitchFamily="34" charset="0"/>
                          <a:cs typeface="Arial" pitchFamily="34" charset="0"/>
                        </a:rPr>
                        <a:t> 93.80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&amp; Highways (</a:t>
                      </a:r>
                      <a:r>
                        <a:rPr lang="en-US" sz="1100" b="0" i="0" u="none" strike="noStrike" dirty="0" err="1">
                          <a:solidFill>
                            <a:srgbClr val="000000"/>
                          </a:solidFill>
                          <a:latin typeface="Arial" pitchFamily="34" charset="0"/>
                          <a:cs typeface="Arial" pitchFamily="34" charset="0"/>
                        </a:rPr>
                        <a:t>MoRT&amp;H</a:t>
                      </a:r>
                      <a:r>
                        <a:rPr lang="en-US" sz="1100" b="0" i="0" u="none" strike="noStrike" dirty="0">
                          <a:solidFill>
                            <a:srgbClr val="000000"/>
                          </a:solidFill>
                          <a:latin typeface="Arial" pitchFamily="34" charset="0"/>
                          <a:cs typeface="Arial" pitchFamily="34" charset="0"/>
                        </a:rPr>
                        <a:t>) /</a:t>
                      </a:r>
                      <a:br>
                        <a:rPr lang="en-US" sz="1100" b="0" i="0" u="none" strike="noStrike" dirty="0">
                          <a:solidFill>
                            <a:srgbClr val="000000"/>
                          </a:solidFill>
                          <a:latin typeface="Arial" pitchFamily="34" charset="0"/>
                          <a:cs typeface="Arial" pitchFamily="34" charset="0"/>
                        </a:rPr>
                      </a:br>
                      <a:r>
                        <a:rPr lang="en-US" sz="1100" b="0" i="0" u="none" strike="noStrike" dirty="0">
                          <a:solidFill>
                            <a:srgbClr val="000000"/>
                          </a:solidFill>
                          <a:latin typeface="Arial" pitchFamily="34" charset="0"/>
                          <a:cs typeface="Arial" pitchFamily="34" charset="0"/>
                        </a:rPr>
                        <a:t>Engineer-In-Chief (R&amp;B) / Superintending Engineer (R&amp;B), National Highways Circle, </a:t>
                      </a:r>
                      <a:r>
                        <a:rPr lang="en-US" sz="1100" b="0" i="0" u="none" strike="noStrike" dirty="0" err="1">
                          <a:solidFill>
                            <a:srgbClr val="000000"/>
                          </a:solidFill>
                          <a:latin typeface="Arial" pitchFamily="34" charset="0"/>
                          <a:cs typeface="Arial" pitchFamily="34" charset="0"/>
                        </a:rPr>
                        <a:t>Errumanzil</a:t>
                      </a:r>
                      <a:r>
                        <a:rPr lang="en-US" sz="1100" b="0" i="0" u="none" strike="noStrike" dirty="0">
                          <a:solidFill>
                            <a:srgbClr val="000000"/>
                          </a:solidFill>
                          <a:latin typeface="Arial" pitchFamily="34" charset="0"/>
                          <a:cs typeface="Arial" pitchFamily="34" charset="0"/>
                        </a:rPr>
                        <a:t>, Hyderabad– 500082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      62,723,920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35%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             430.73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1255364">
                <a:tc>
                  <a:txBody>
                    <a:bodyPr/>
                    <a:lstStyle/>
                    <a:p>
                      <a:pPr algn="ctr" fontAlgn="ctr"/>
                      <a:r>
                        <a:rPr lang="en-US" sz="1050" b="0" i="0" u="none" strike="noStrike" dirty="0">
                          <a:solidFill>
                            <a:srgbClr val="000000"/>
                          </a:solidFill>
                          <a:latin typeface="Arial" pitchFamily="34" charset="0"/>
                          <a:cs typeface="Arial" pitchFamily="34" charset="0"/>
                        </a:rPr>
                        <a:t>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100" b="0" i="0" u="none" strike="noStrike" dirty="0">
                          <a:solidFill>
                            <a:srgbClr val="000000"/>
                          </a:solidFill>
                          <a:latin typeface="Arial" pitchFamily="34" charset="0"/>
                          <a:cs typeface="Arial" pitchFamily="34" charset="0"/>
                        </a:rPr>
                        <a:t>Authority Engineer for the works of “Rehabilitation and </a:t>
                      </a:r>
                      <a:r>
                        <a:rPr lang="en-US" sz="1100" b="0" i="0" u="none" strike="noStrike" dirty="0" err="1">
                          <a:solidFill>
                            <a:srgbClr val="000000"/>
                          </a:solidFill>
                          <a:latin typeface="Arial" pitchFamily="34" charset="0"/>
                          <a:cs typeface="Arial" pitchFamily="34" charset="0"/>
                        </a:rPr>
                        <a:t>upgradation</a:t>
                      </a:r>
                      <a:r>
                        <a:rPr lang="en-US" sz="1100" b="0" i="0" u="none" strike="noStrike" dirty="0">
                          <a:solidFill>
                            <a:srgbClr val="000000"/>
                          </a:solidFill>
                          <a:latin typeface="Arial" pitchFamily="34" charset="0"/>
                          <a:cs typeface="Arial" pitchFamily="34" charset="0"/>
                        </a:rPr>
                        <a:t> of National Highway-221 (</a:t>
                      </a:r>
                      <a:r>
                        <a:rPr lang="en-US" sz="1100" b="0" i="0" u="none" strike="noStrike" dirty="0" err="1">
                          <a:solidFill>
                            <a:srgbClr val="000000"/>
                          </a:solidFill>
                          <a:latin typeface="Arial" pitchFamily="34" charset="0"/>
                          <a:cs typeface="Arial" pitchFamily="34" charset="0"/>
                        </a:rPr>
                        <a:t>i</a:t>
                      </a:r>
                      <a:r>
                        <a:rPr lang="en-US" sz="1100" b="0" i="0" u="none" strike="noStrike" dirty="0">
                          <a:solidFill>
                            <a:srgbClr val="000000"/>
                          </a:solidFill>
                          <a:latin typeface="Arial" pitchFamily="34" charset="0"/>
                          <a:cs typeface="Arial" pitchFamily="34" charset="0"/>
                        </a:rPr>
                        <a:t>) from Km 0/0 to 32/735 (</a:t>
                      </a:r>
                      <a:r>
                        <a:rPr lang="en-US" sz="1100" b="0" i="0" u="none" strike="noStrike" dirty="0" err="1">
                          <a:solidFill>
                            <a:srgbClr val="000000"/>
                          </a:solidFill>
                          <a:latin typeface="Arial" pitchFamily="34" charset="0"/>
                          <a:cs typeface="Arial" pitchFamily="34" charset="0"/>
                        </a:rPr>
                        <a:t>Ibrahimpatnam</a:t>
                      </a:r>
                      <a:r>
                        <a:rPr lang="en-US" sz="1100" b="0" i="0" u="none" strike="noStrike" dirty="0">
                          <a:solidFill>
                            <a:srgbClr val="000000"/>
                          </a:solidFill>
                          <a:latin typeface="Arial" pitchFamily="34" charset="0"/>
                          <a:cs typeface="Arial" pitchFamily="34" charset="0"/>
                        </a:rPr>
                        <a:t> to </a:t>
                      </a:r>
                      <a:r>
                        <a:rPr lang="en-US" sz="1100" b="0" i="0" u="none" strike="noStrike" dirty="0" err="1">
                          <a:solidFill>
                            <a:srgbClr val="000000"/>
                          </a:solidFill>
                          <a:latin typeface="Arial" pitchFamily="34" charset="0"/>
                          <a:cs typeface="Arial" pitchFamily="34" charset="0"/>
                        </a:rPr>
                        <a:t>Chandragudem</a:t>
                      </a:r>
                      <a:r>
                        <a:rPr lang="en-US" sz="1100" b="0" i="0" u="none" strike="noStrike" dirty="0">
                          <a:solidFill>
                            <a:srgbClr val="000000"/>
                          </a:solidFill>
                          <a:latin typeface="Arial" pitchFamily="34" charset="0"/>
                          <a:cs typeface="Arial" pitchFamily="34" charset="0"/>
                        </a:rPr>
                        <a:t> section) and (ii) from Km 32/735 to 71/200 (</a:t>
                      </a:r>
                      <a:r>
                        <a:rPr lang="en-US" sz="1100" b="0" i="0" u="none" strike="noStrike" dirty="0" err="1">
                          <a:solidFill>
                            <a:srgbClr val="000000"/>
                          </a:solidFill>
                          <a:latin typeface="Arial" pitchFamily="34" charset="0"/>
                          <a:cs typeface="Arial" pitchFamily="34" charset="0"/>
                        </a:rPr>
                        <a:t>Chandragudem</a:t>
                      </a:r>
                      <a:r>
                        <a:rPr lang="en-US" sz="1100" b="0" i="0" u="none" strike="noStrike" dirty="0">
                          <a:solidFill>
                            <a:srgbClr val="000000"/>
                          </a:solidFill>
                          <a:latin typeface="Arial" pitchFamily="34" charset="0"/>
                          <a:cs typeface="Arial" pitchFamily="34" charset="0"/>
                        </a:rPr>
                        <a:t> to AP / </a:t>
                      </a:r>
                      <a:r>
                        <a:rPr lang="en-US" sz="1100" b="0" i="0" u="none" strike="noStrike" dirty="0" err="1">
                          <a:solidFill>
                            <a:srgbClr val="000000"/>
                          </a:solidFill>
                          <a:latin typeface="Arial" pitchFamily="34" charset="0"/>
                          <a:cs typeface="Arial" pitchFamily="34" charset="0"/>
                        </a:rPr>
                        <a:t>Telangana</a:t>
                      </a:r>
                      <a:r>
                        <a:rPr lang="en-US" sz="1100" b="0" i="0" u="none" strike="noStrike" dirty="0">
                          <a:solidFill>
                            <a:srgbClr val="000000"/>
                          </a:solidFill>
                          <a:latin typeface="Arial" pitchFamily="34" charset="0"/>
                          <a:cs typeface="Arial" pitchFamily="34" charset="0"/>
                        </a:rPr>
                        <a:t> Border section) to two lane with paved shoulders / four lane in the State of Andhra Pradesh under NHDP-IV through Engineering Procurement and Construction (EPC) basis Contract</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600" b="0" i="0" u="none" strike="noStrike" dirty="0">
                          <a:solidFill>
                            <a:srgbClr val="000000"/>
                          </a:solidFill>
                          <a:latin typeface="Arial" pitchFamily="34" charset="0"/>
                          <a:cs typeface="Arial" pitchFamily="34" charset="0"/>
                        </a:rPr>
                        <a:t> 71.20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&amp; Highways (</a:t>
                      </a:r>
                      <a:r>
                        <a:rPr lang="en-US" sz="1100" b="0" i="0" u="none" strike="noStrike" dirty="0" err="1">
                          <a:solidFill>
                            <a:srgbClr val="000000"/>
                          </a:solidFill>
                          <a:latin typeface="Arial" pitchFamily="34" charset="0"/>
                          <a:cs typeface="Arial" pitchFamily="34" charset="0"/>
                        </a:rPr>
                        <a:t>MoRT&amp;H</a:t>
                      </a:r>
                      <a:r>
                        <a:rPr lang="en-US" sz="1100" b="0" i="0" u="none" strike="noStrike" dirty="0">
                          <a:solidFill>
                            <a:srgbClr val="000000"/>
                          </a:solidFill>
                          <a:latin typeface="Arial" pitchFamily="34" charset="0"/>
                          <a:cs typeface="Arial" pitchFamily="34" charset="0"/>
                        </a:rPr>
                        <a:t>) / Project Director, Project Implementation Unit, (PIU), Door No: 16-355-B, </a:t>
                      </a:r>
                      <a:r>
                        <a:rPr lang="en-US" sz="1100" b="0" i="0" u="none" strike="noStrike" dirty="0" err="1">
                          <a:solidFill>
                            <a:srgbClr val="000000"/>
                          </a:solidFill>
                          <a:latin typeface="Arial" pitchFamily="34" charset="0"/>
                          <a:cs typeface="Arial" pitchFamily="34" charset="0"/>
                        </a:rPr>
                        <a:t>Opp</a:t>
                      </a:r>
                      <a:r>
                        <a:rPr lang="en-US" sz="1100" b="0" i="0" u="none" strike="noStrike" dirty="0">
                          <a:solidFill>
                            <a:srgbClr val="000000"/>
                          </a:solidFill>
                          <a:latin typeface="Arial" pitchFamily="34" charset="0"/>
                          <a:cs typeface="Arial" pitchFamily="34" charset="0"/>
                        </a:rPr>
                        <a:t>: </a:t>
                      </a:r>
                      <a:r>
                        <a:rPr lang="en-US" sz="1100" b="0" i="0" u="none" strike="noStrike" dirty="0" err="1">
                          <a:solidFill>
                            <a:srgbClr val="000000"/>
                          </a:solidFill>
                          <a:latin typeface="Arial" pitchFamily="34" charset="0"/>
                          <a:cs typeface="Arial" pitchFamily="34" charset="0"/>
                        </a:rPr>
                        <a:t>Ratnam</a:t>
                      </a:r>
                      <a:r>
                        <a:rPr lang="en-US" sz="1100" b="0" i="0" u="none" strike="noStrike" dirty="0">
                          <a:solidFill>
                            <a:srgbClr val="000000"/>
                          </a:solidFill>
                          <a:latin typeface="Arial" pitchFamily="34" charset="0"/>
                          <a:cs typeface="Arial" pitchFamily="34" charset="0"/>
                        </a:rPr>
                        <a:t> High School, </a:t>
                      </a:r>
                      <a:r>
                        <a:rPr lang="en-US" sz="1100" b="0" i="0" u="none" strike="noStrike" dirty="0" err="1">
                          <a:solidFill>
                            <a:srgbClr val="000000"/>
                          </a:solidFill>
                          <a:latin typeface="Arial" pitchFamily="34" charset="0"/>
                          <a:cs typeface="Arial" pitchFamily="34" charset="0"/>
                        </a:rPr>
                        <a:t>Machilipatnam</a:t>
                      </a:r>
                      <a:r>
                        <a:rPr lang="en-US" sz="1100" b="0" i="0" u="none" strike="noStrike" dirty="0">
                          <a:solidFill>
                            <a:srgbClr val="000000"/>
                          </a:solidFill>
                          <a:latin typeface="Arial" pitchFamily="34" charset="0"/>
                          <a:cs typeface="Arial" pitchFamily="34" charset="0"/>
                        </a:rPr>
                        <a:t>, Krishna District, Andhra Pradesh – 521002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57,052,950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25%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303.00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199432">
                <a:tc>
                  <a:txBody>
                    <a:bodyPr/>
                    <a:lstStyle/>
                    <a:p>
                      <a:pPr algn="ctr" fontAlgn="ctr"/>
                      <a:r>
                        <a:rPr lang="en-US" sz="1050" b="0" i="0" u="none" strike="noStrike">
                          <a:solidFill>
                            <a:srgbClr val="000000"/>
                          </a:solidFill>
                          <a:latin typeface="Arial" pitchFamily="34" charset="0"/>
                          <a:cs typeface="Arial" pitchFamily="34" charset="0"/>
                        </a:rPr>
                        <a:t>3</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100" b="0" i="0" u="none" strike="noStrike">
                          <a:solidFill>
                            <a:srgbClr val="000000"/>
                          </a:solidFill>
                          <a:latin typeface="Arial" pitchFamily="34" charset="0"/>
                          <a:cs typeface="Arial" pitchFamily="34" charset="0"/>
                        </a:rPr>
                        <a:t>Consultancy services for Authority’s Engineer for Supervision of civil construction works for (I) Rehabilitation and up-gradation of Kathipudi – Start of Kakinada Bypass section from Km 0/000 to Km 26/150 of NH-214 (New NH-216) to Four lane with paved shoulder &amp; (II) Construction of Kakinada bypass from Km. 27.500 to Km. 41.000 in the State of Andhra Pradesh on EPC basis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dirty="0">
                          <a:solidFill>
                            <a:srgbClr val="000000"/>
                          </a:solidFill>
                          <a:latin typeface="Arial" pitchFamily="34" charset="0"/>
                          <a:cs typeface="Arial" pitchFamily="34" charset="0"/>
                        </a:rPr>
                        <a:t> 45.50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&amp; Highways (</a:t>
                      </a:r>
                      <a:r>
                        <a:rPr lang="en-US" sz="1100" b="0" i="0" u="none" strike="noStrike" dirty="0" err="1">
                          <a:solidFill>
                            <a:srgbClr val="000000"/>
                          </a:solidFill>
                          <a:latin typeface="Arial" pitchFamily="34" charset="0"/>
                          <a:cs typeface="Arial" pitchFamily="34" charset="0"/>
                        </a:rPr>
                        <a:t>MoRT&amp;H</a:t>
                      </a:r>
                      <a:r>
                        <a:rPr lang="en-US" sz="1100" b="0" i="0" u="none" strike="noStrike" dirty="0">
                          <a:solidFill>
                            <a:srgbClr val="000000"/>
                          </a:solidFill>
                          <a:latin typeface="Arial" pitchFamily="34" charset="0"/>
                          <a:cs typeface="Arial" pitchFamily="34" charset="0"/>
                        </a:rPr>
                        <a:t>) / Project Director, Project Implementation Unit, (PIU), Door No: 16-355-B, </a:t>
                      </a:r>
                      <a:r>
                        <a:rPr lang="en-US" sz="1100" b="0" i="0" u="none" strike="noStrike" dirty="0" err="1">
                          <a:solidFill>
                            <a:srgbClr val="000000"/>
                          </a:solidFill>
                          <a:latin typeface="Arial" pitchFamily="34" charset="0"/>
                          <a:cs typeface="Arial" pitchFamily="34" charset="0"/>
                        </a:rPr>
                        <a:t>Opp</a:t>
                      </a:r>
                      <a:r>
                        <a:rPr lang="en-US" sz="1100" b="0" i="0" u="none" strike="noStrike" dirty="0">
                          <a:solidFill>
                            <a:srgbClr val="000000"/>
                          </a:solidFill>
                          <a:latin typeface="Arial" pitchFamily="34" charset="0"/>
                          <a:cs typeface="Arial" pitchFamily="34" charset="0"/>
                        </a:rPr>
                        <a:t>: </a:t>
                      </a:r>
                      <a:r>
                        <a:rPr lang="en-US" sz="1100" b="0" i="0" u="none" strike="noStrike" dirty="0" err="1">
                          <a:solidFill>
                            <a:srgbClr val="000000"/>
                          </a:solidFill>
                          <a:latin typeface="Arial" pitchFamily="34" charset="0"/>
                          <a:cs typeface="Arial" pitchFamily="34" charset="0"/>
                        </a:rPr>
                        <a:t>Ratnam</a:t>
                      </a:r>
                      <a:r>
                        <a:rPr lang="en-US" sz="1100" b="0" i="0" u="none" strike="noStrike" dirty="0">
                          <a:solidFill>
                            <a:srgbClr val="000000"/>
                          </a:solidFill>
                          <a:latin typeface="Arial" pitchFamily="34" charset="0"/>
                          <a:cs typeface="Arial" pitchFamily="34" charset="0"/>
                        </a:rPr>
                        <a:t> High School, </a:t>
                      </a:r>
                      <a:r>
                        <a:rPr lang="en-US" sz="1100" b="0" i="0" u="none" strike="noStrike" dirty="0" err="1">
                          <a:solidFill>
                            <a:srgbClr val="000000"/>
                          </a:solidFill>
                          <a:latin typeface="Arial" pitchFamily="34" charset="0"/>
                          <a:cs typeface="Arial" pitchFamily="34" charset="0"/>
                        </a:rPr>
                        <a:t>Machilipatnam</a:t>
                      </a:r>
                      <a:r>
                        <a:rPr lang="en-US" sz="1100" b="0" i="0" u="none" strike="noStrike" dirty="0">
                          <a:solidFill>
                            <a:srgbClr val="000000"/>
                          </a:solidFill>
                          <a:latin typeface="Arial" pitchFamily="34" charset="0"/>
                          <a:cs typeface="Arial" pitchFamily="34" charset="0"/>
                        </a:rPr>
                        <a:t>, Krishna District, Andhra Pradesh – 521002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latin typeface="Arial" pitchFamily="34" charset="0"/>
                          <a:cs typeface="Arial" pitchFamily="34" charset="0"/>
                        </a:rPr>
                        <a:t>      68,434,700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latin typeface="Arial" pitchFamily="34" charset="0"/>
                          <a:cs typeface="Arial" pitchFamily="34" charset="0"/>
                        </a:rPr>
                        <a:t>15%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             412.16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1211861">
                <a:tc>
                  <a:txBody>
                    <a:bodyPr/>
                    <a:lstStyle/>
                    <a:p>
                      <a:pPr algn="ctr" fontAlgn="ctr"/>
                      <a:r>
                        <a:rPr lang="en-US" sz="1050" b="0" i="0" u="none" strike="noStrike" dirty="0">
                          <a:solidFill>
                            <a:srgbClr val="000000"/>
                          </a:solidFill>
                          <a:latin typeface="Arial" pitchFamily="34" charset="0"/>
                          <a:cs typeface="Arial" pitchFamily="34" charset="0"/>
                        </a:rPr>
                        <a:t>4</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100" b="0" i="0" u="none" strike="noStrike" dirty="0">
                          <a:solidFill>
                            <a:srgbClr val="000000"/>
                          </a:solidFill>
                          <a:latin typeface="Arial" pitchFamily="34" charset="0"/>
                          <a:cs typeface="Arial" pitchFamily="34" charset="0"/>
                        </a:rPr>
                        <a:t>Consultancy services for Authority’s Engineer for Supervision of civil construction works for Rehabilitation and up-gradation of </a:t>
                      </a:r>
                      <a:r>
                        <a:rPr lang="en-US" sz="1100" b="0" i="0" u="none" strike="noStrike" dirty="0" err="1">
                          <a:solidFill>
                            <a:srgbClr val="000000"/>
                          </a:solidFill>
                          <a:latin typeface="Arial" pitchFamily="34" charset="0"/>
                          <a:cs typeface="Arial" pitchFamily="34" charset="0"/>
                        </a:rPr>
                        <a:t>Gurajanapalli</a:t>
                      </a:r>
                      <a:r>
                        <a:rPr lang="en-US" sz="1100" b="0" i="0" u="none" strike="noStrike" dirty="0">
                          <a:solidFill>
                            <a:srgbClr val="000000"/>
                          </a:solidFill>
                          <a:latin typeface="Arial" pitchFamily="34" charset="0"/>
                          <a:cs typeface="Arial" pitchFamily="34" charset="0"/>
                        </a:rPr>
                        <a:t> village – </a:t>
                      </a:r>
                      <a:r>
                        <a:rPr lang="en-US" sz="1100" b="0" i="0" u="none" strike="noStrike" dirty="0" err="1">
                          <a:solidFill>
                            <a:srgbClr val="000000"/>
                          </a:solidFill>
                          <a:latin typeface="Arial" pitchFamily="34" charset="0"/>
                          <a:cs typeface="Arial" pitchFamily="34" charset="0"/>
                        </a:rPr>
                        <a:t>Polekuru</a:t>
                      </a:r>
                      <a:r>
                        <a:rPr lang="en-US" sz="1100" b="0" i="0" u="none" strike="noStrike" dirty="0">
                          <a:solidFill>
                            <a:srgbClr val="000000"/>
                          </a:solidFill>
                          <a:latin typeface="Arial" pitchFamily="34" charset="0"/>
                          <a:cs typeface="Arial" pitchFamily="34" charset="0"/>
                        </a:rPr>
                        <a:t> village section(from km. 41/161 to 59/800) and </a:t>
                      </a:r>
                      <a:r>
                        <a:rPr lang="en-US" sz="1100" b="0" i="0" u="none" strike="noStrike" dirty="0" err="1">
                          <a:solidFill>
                            <a:srgbClr val="000000"/>
                          </a:solidFill>
                          <a:latin typeface="Arial" pitchFamily="34" charset="0"/>
                          <a:cs typeface="Arial" pitchFamily="34" charset="0"/>
                        </a:rPr>
                        <a:t>Komagiri</a:t>
                      </a:r>
                      <a:r>
                        <a:rPr lang="en-US" sz="1100" b="0" i="0" u="none" strike="noStrike" dirty="0">
                          <a:solidFill>
                            <a:srgbClr val="000000"/>
                          </a:solidFill>
                          <a:latin typeface="Arial" pitchFamily="34" charset="0"/>
                          <a:cs typeface="Arial" pitchFamily="34" charset="0"/>
                        </a:rPr>
                        <a:t> –</a:t>
                      </a:r>
                      <a:r>
                        <a:rPr lang="en-US" sz="1100" b="0" i="0" u="none" strike="noStrike" dirty="0" err="1">
                          <a:solidFill>
                            <a:srgbClr val="000000"/>
                          </a:solidFill>
                          <a:latin typeface="Arial" pitchFamily="34" charset="0"/>
                          <a:cs typeface="Arial" pitchFamily="34" charset="0"/>
                        </a:rPr>
                        <a:t>Pasarlapudi</a:t>
                      </a:r>
                      <a:r>
                        <a:rPr lang="en-US" sz="1100" b="0" i="0" u="none" strike="noStrike" dirty="0">
                          <a:solidFill>
                            <a:srgbClr val="000000"/>
                          </a:solidFill>
                          <a:latin typeface="Arial" pitchFamily="34" charset="0"/>
                          <a:cs typeface="Arial" pitchFamily="34" charset="0"/>
                        </a:rPr>
                        <a:t> section (km. 70/400 to 105/170) of NH-214 (new NH-216) to two lane with paved shoulder in the State of Andhra Pradesh on EPC basis)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600" b="0" i="0" u="none" strike="noStrike" dirty="0">
                          <a:solidFill>
                            <a:srgbClr val="000000"/>
                          </a:solidFill>
                          <a:latin typeface="Arial" pitchFamily="34" charset="0"/>
                          <a:cs typeface="Arial" pitchFamily="34" charset="0"/>
                        </a:rPr>
                        <a:t> 53.41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&amp; Highways (</a:t>
                      </a:r>
                      <a:r>
                        <a:rPr lang="en-US" sz="1100" b="0" i="0" u="none" strike="noStrike" dirty="0" err="1">
                          <a:solidFill>
                            <a:srgbClr val="000000"/>
                          </a:solidFill>
                          <a:latin typeface="Arial" pitchFamily="34" charset="0"/>
                          <a:cs typeface="Arial" pitchFamily="34" charset="0"/>
                        </a:rPr>
                        <a:t>MoRT&amp;H</a:t>
                      </a:r>
                      <a:r>
                        <a:rPr lang="en-US" sz="1100" b="0" i="0" u="none" strike="noStrike" dirty="0">
                          <a:solidFill>
                            <a:srgbClr val="000000"/>
                          </a:solidFill>
                          <a:latin typeface="Arial" pitchFamily="34" charset="0"/>
                          <a:cs typeface="Arial" pitchFamily="34" charset="0"/>
                        </a:rPr>
                        <a:t>) / Project Director, Project Implementation Unit, (PIU), Door No: 16-355-B, </a:t>
                      </a:r>
                      <a:r>
                        <a:rPr lang="en-US" sz="1100" b="0" i="0" u="none" strike="noStrike" dirty="0" err="1">
                          <a:solidFill>
                            <a:srgbClr val="000000"/>
                          </a:solidFill>
                          <a:latin typeface="Arial" pitchFamily="34" charset="0"/>
                          <a:cs typeface="Arial" pitchFamily="34" charset="0"/>
                        </a:rPr>
                        <a:t>Opp</a:t>
                      </a:r>
                      <a:r>
                        <a:rPr lang="en-US" sz="1100" b="0" i="0" u="none" strike="noStrike" dirty="0">
                          <a:solidFill>
                            <a:srgbClr val="000000"/>
                          </a:solidFill>
                          <a:latin typeface="Arial" pitchFamily="34" charset="0"/>
                          <a:cs typeface="Arial" pitchFamily="34" charset="0"/>
                        </a:rPr>
                        <a:t>: </a:t>
                      </a:r>
                      <a:r>
                        <a:rPr lang="en-US" sz="1100" b="0" i="0" u="none" strike="noStrike" dirty="0" err="1">
                          <a:solidFill>
                            <a:srgbClr val="000000"/>
                          </a:solidFill>
                          <a:latin typeface="Arial" pitchFamily="34" charset="0"/>
                          <a:cs typeface="Arial" pitchFamily="34" charset="0"/>
                        </a:rPr>
                        <a:t>Ratnam</a:t>
                      </a:r>
                      <a:r>
                        <a:rPr lang="en-US" sz="1100" b="0" i="0" u="none" strike="noStrike" dirty="0">
                          <a:solidFill>
                            <a:srgbClr val="000000"/>
                          </a:solidFill>
                          <a:latin typeface="Arial" pitchFamily="34" charset="0"/>
                          <a:cs typeface="Arial" pitchFamily="34" charset="0"/>
                        </a:rPr>
                        <a:t> High School, </a:t>
                      </a:r>
                      <a:r>
                        <a:rPr lang="en-US" sz="1100" b="0" i="0" u="none" strike="noStrike" dirty="0" err="1">
                          <a:solidFill>
                            <a:srgbClr val="000000"/>
                          </a:solidFill>
                          <a:latin typeface="Arial" pitchFamily="34" charset="0"/>
                          <a:cs typeface="Arial" pitchFamily="34" charset="0"/>
                        </a:rPr>
                        <a:t>Machilipatnam</a:t>
                      </a:r>
                      <a:r>
                        <a:rPr lang="en-US" sz="1100" b="0" i="0" u="none" strike="noStrike" dirty="0">
                          <a:solidFill>
                            <a:srgbClr val="000000"/>
                          </a:solidFill>
                          <a:latin typeface="Arial" pitchFamily="34" charset="0"/>
                          <a:cs typeface="Arial" pitchFamily="34" charset="0"/>
                        </a:rPr>
                        <a:t>, Krishna District, Andhra Pradesh – 521002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67,104,000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10%</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207.68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969489">
                <a:tc>
                  <a:txBody>
                    <a:bodyPr/>
                    <a:lstStyle/>
                    <a:p>
                      <a:pPr algn="ctr" fontAlgn="ctr"/>
                      <a:r>
                        <a:rPr lang="en-US" sz="1050" b="0" i="0" u="none" strike="noStrike">
                          <a:solidFill>
                            <a:srgbClr val="000000"/>
                          </a:solidFill>
                          <a:latin typeface="Arial" pitchFamily="34" charset="0"/>
                          <a:cs typeface="Arial" pitchFamily="34" charset="0"/>
                        </a:rPr>
                        <a:t>5</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100" b="0" i="0" u="none" strike="noStrike">
                          <a:solidFill>
                            <a:srgbClr val="000000"/>
                          </a:solidFill>
                          <a:latin typeface="Arial" pitchFamily="34" charset="0"/>
                          <a:cs typeface="Arial" pitchFamily="34" charset="0"/>
                        </a:rPr>
                        <a:t>Consultancy services for Authority’s Engineer for Supervision of civil construction works for Rehabilitation and up-gradation of Losari to Machavaram section from Km 34/230 to Km 84/550 of NH-214A (New NH-216) to two lane with paved shoulder in the state of Andhra Pradesh under NHDP –IV on EPC Mode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600" b="0" i="0" u="none" strike="noStrike" dirty="0">
                          <a:solidFill>
                            <a:srgbClr val="000000"/>
                          </a:solidFill>
                          <a:latin typeface="Arial" pitchFamily="34" charset="0"/>
                          <a:cs typeface="Arial" pitchFamily="34" charset="0"/>
                        </a:rPr>
                        <a:t> 50.32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&amp; Highways (</a:t>
                      </a:r>
                      <a:r>
                        <a:rPr lang="en-US" sz="1100" b="0" i="0" u="none" strike="noStrike" dirty="0" err="1">
                          <a:solidFill>
                            <a:srgbClr val="000000"/>
                          </a:solidFill>
                          <a:latin typeface="Arial" pitchFamily="34" charset="0"/>
                          <a:cs typeface="Arial" pitchFamily="34" charset="0"/>
                        </a:rPr>
                        <a:t>MoRT&amp;H</a:t>
                      </a:r>
                      <a:r>
                        <a:rPr lang="en-US" sz="1100" b="0" i="0" u="none" strike="noStrike" dirty="0">
                          <a:solidFill>
                            <a:srgbClr val="000000"/>
                          </a:solidFill>
                          <a:latin typeface="Arial" pitchFamily="34" charset="0"/>
                          <a:cs typeface="Arial" pitchFamily="34" charset="0"/>
                        </a:rPr>
                        <a:t>) / Project Director, Project Implementation Unit, (PIU), Door No: 16-355-B, </a:t>
                      </a:r>
                      <a:r>
                        <a:rPr lang="en-US" sz="1100" b="0" i="0" u="none" strike="noStrike" dirty="0" err="1">
                          <a:solidFill>
                            <a:srgbClr val="000000"/>
                          </a:solidFill>
                          <a:latin typeface="Arial" pitchFamily="34" charset="0"/>
                          <a:cs typeface="Arial" pitchFamily="34" charset="0"/>
                        </a:rPr>
                        <a:t>Opp</a:t>
                      </a:r>
                      <a:r>
                        <a:rPr lang="en-US" sz="1100" b="0" i="0" u="none" strike="noStrike" dirty="0">
                          <a:solidFill>
                            <a:srgbClr val="000000"/>
                          </a:solidFill>
                          <a:latin typeface="Arial" pitchFamily="34" charset="0"/>
                          <a:cs typeface="Arial" pitchFamily="34" charset="0"/>
                        </a:rPr>
                        <a:t>: </a:t>
                      </a:r>
                      <a:r>
                        <a:rPr lang="en-US" sz="1100" b="0" i="0" u="none" strike="noStrike" dirty="0" err="1">
                          <a:solidFill>
                            <a:srgbClr val="000000"/>
                          </a:solidFill>
                          <a:latin typeface="Arial" pitchFamily="34" charset="0"/>
                          <a:cs typeface="Arial" pitchFamily="34" charset="0"/>
                        </a:rPr>
                        <a:t>Ratnam</a:t>
                      </a:r>
                      <a:r>
                        <a:rPr lang="en-US" sz="1100" b="0" i="0" u="none" strike="noStrike" dirty="0">
                          <a:solidFill>
                            <a:srgbClr val="000000"/>
                          </a:solidFill>
                          <a:latin typeface="Arial" pitchFamily="34" charset="0"/>
                          <a:cs typeface="Arial" pitchFamily="34" charset="0"/>
                        </a:rPr>
                        <a:t> High School, </a:t>
                      </a:r>
                      <a:r>
                        <a:rPr lang="en-US" sz="1100" b="0" i="0" u="none" strike="noStrike" dirty="0" err="1">
                          <a:solidFill>
                            <a:srgbClr val="000000"/>
                          </a:solidFill>
                          <a:latin typeface="Arial" pitchFamily="34" charset="0"/>
                          <a:cs typeface="Arial" pitchFamily="34" charset="0"/>
                        </a:rPr>
                        <a:t>Machilipatnam</a:t>
                      </a:r>
                      <a:r>
                        <a:rPr lang="en-US" sz="1100" b="0" i="0" u="none" strike="noStrike" dirty="0">
                          <a:solidFill>
                            <a:srgbClr val="000000"/>
                          </a:solidFill>
                          <a:latin typeface="Arial" pitchFamily="34" charset="0"/>
                          <a:cs typeface="Arial" pitchFamily="34" charset="0"/>
                        </a:rPr>
                        <a:t>, Krishna District, Andhra Pradesh – 521002</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a:solidFill>
                            <a:srgbClr val="000000"/>
                          </a:solidFill>
                          <a:latin typeface="Arial" pitchFamily="34" charset="0"/>
                          <a:cs typeface="Arial" pitchFamily="34" charset="0"/>
                        </a:rPr>
                        <a:t>      61,282,700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Under</a:t>
                      </a:r>
                      <a:r>
                        <a:rPr lang="en-US" sz="1400" b="0" i="0" u="none" strike="noStrike" baseline="0" dirty="0">
                          <a:solidFill>
                            <a:srgbClr val="000000"/>
                          </a:solidFill>
                          <a:latin typeface="Arial" pitchFamily="34" charset="0"/>
                          <a:cs typeface="Arial" pitchFamily="34" charset="0"/>
                        </a:rPr>
                        <a:t>  Mobilization</a:t>
                      </a:r>
                      <a:endParaRPr lang="en-US" sz="1400" b="0" i="0" u="none" strike="noStrike" dirty="0">
                        <a:solidFill>
                          <a:srgbClr val="000000"/>
                        </a:solidFill>
                        <a:latin typeface="Arial" pitchFamily="34" charset="0"/>
                        <a:cs typeface="Arial" pitchFamily="34" charset="0"/>
                      </a:endParaRP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latin typeface="Arial" pitchFamily="34" charset="0"/>
                          <a:cs typeface="Arial" pitchFamily="34" charset="0"/>
                        </a:rPr>
                        <a:t>             304.36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838981">
                <a:tc>
                  <a:txBody>
                    <a:bodyPr/>
                    <a:lstStyle/>
                    <a:p>
                      <a:pPr algn="ctr" fontAlgn="ctr"/>
                      <a:r>
                        <a:rPr lang="en-US" sz="1050" b="0" i="0" u="none" strike="noStrike" dirty="0">
                          <a:solidFill>
                            <a:srgbClr val="000000"/>
                          </a:solidFill>
                          <a:latin typeface="Arial" pitchFamily="34" charset="0"/>
                          <a:cs typeface="Arial" pitchFamily="34" charset="0"/>
                        </a:rPr>
                        <a:t>6</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100" b="0" i="0" u="none" strike="noStrike" dirty="0">
                          <a:solidFill>
                            <a:srgbClr val="000000"/>
                          </a:solidFill>
                          <a:latin typeface="Arial" pitchFamily="34" charset="0"/>
                          <a:cs typeface="Arial" pitchFamily="34" charset="0"/>
                        </a:rPr>
                        <a:t>Consultancy services for Authority’s Engineer for Supervision of Rehabilitation &amp; </a:t>
                      </a:r>
                      <a:r>
                        <a:rPr lang="en-US" sz="1100" b="0" i="0" u="none" strike="noStrike" dirty="0" err="1">
                          <a:solidFill>
                            <a:srgbClr val="000000"/>
                          </a:solidFill>
                          <a:latin typeface="Arial" pitchFamily="34" charset="0"/>
                          <a:cs typeface="Arial" pitchFamily="34" charset="0"/>
                        </a:rPr>
                        <a:t>Upgradation</a:t>
                      </a:r>
                      <a:r>
                        <a:rPr lang="en-US" sz="1100" b="0" i="0" u="none" strike="noStrike" dirty="0">
                          <a:solidFill>
                            <a:srgbClr val="000000"/>
                          </a:solidFill>
                          <a:latin typeface="Arial" pitchFamily="34" charset="0"/>
                          <a:cs typeface="Arial" pitchFamily="34" charset="0"/>
                        </a:rPr>
                        <a:t> of NH-111 from Km. 163.400 to Km 215.800 (</a:t>
                      </a:r>
                      <a:r>
                        <a:rPr lang="en-US" sz="1100" b="0" i="0" u="none" strike="noStrike" dirty="0" err="1">
                          <a:solidFill>
                            <a:srgbClr val="000000"/>
                          </a:solidFill>
                          <a:latin typeface="Arial" pitchFamily="34" charset="0"/>
                          <a:cs typeface="Arial" pitchFamily="34" charset="0"/>
                        </a:rPr>
                        <a:t>Shivnagar</a:t>
                      </a:r>
                      <a:r>
                        <a:rPr lang="en-US" sz="1100" b="0" i="0" u="none" strike="noStrike" dirty="0">
                          <a:solidFill>
                            <a:srgbClr val="000000"/>
                          </a:solidFill>
                          <a:latin typeface="Arial" pitchFamily="34" charset="0"/>
                          <a:cs typeface="Arial" pitchFamily="34" charset="0"/>
                        </a:rPr>
                        <a:t> to </a:t>
                      </a:r>
                      <a:r>
                        <a:rPr lang="en-US" sz="1100" b="0" i="0" u="none" strike="noStrike" dirty="0" err="1">
                          <a:solidFill>
                            <a:srgbClr val="000000"/>
                          </a:solidFill>
                          <a:latin typeface="Arial" pitchFamily="34" charset="0"/>
                          <a:cs typeface="Arial" pitchFamily="34" charset="0"/>
                        </a:rPr>
                        <a:t>Ambikapur</a:t>
                      </a:r>
                      <a:r>
                        <a:rPr lang="en-US" sz="1100" b="0" i="0" u="none" strike="noStrike" dirty="0">
                          <a:solidFill>
                            <a:srgbClr val="000000"/>
                          </a:solidFill>
                          <a:latin typeface="Arial" pitchFamily="34" charset="0"/>
                          <a:cs typeface="Arial" pitchFamily="34" charset="0"/>
                        </a:rPr>
                        <a:t> Section) in the State of Chhattisgarh to two lanes with paved shoulder under NHDP-IV on EPC basis</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600" b="0" i="0" u="none" strike="noStrike" dirty="0">
                          <a:solidFill>
                            <a:srgbClr val="000000"/>
                          </a:solidFill>
                          <a:latin typeface="Arial" pitchFamily="34" charset="0"/>
                          <a:cs typeface="Arial" pitchFamily="34" charset="0"/>
                        </a:rPr>
                        <a:t> 52.40 </a:t>
                      </a:r>
                      <a:r>
                        <a:rPr lang="en-US" sz="1600" b="0" i="0" u="none" strike="noStrike" dirty="0" err="1">
                          <a:solidFill>
                            <a:srgbClr val="000000"/>
                          </a:solidFill>
                          <a:latin typeface="Arial" pitchFamily="34" charset="0"/>
                          <a:cs typeface="Arial" pitchFamily="34" charset="0"/>
                        </a:rPr>
                        <a:t>Kms</a:t>
                      </a:r>
                      <a:r>
                        <a:rPr lang="en-US" sz="1600" b="0" i="0" u="none" strike="noStrike" dirty="0">
                          <a:solidFill>
                            <a:srgbClr val="000000"/>
                          </a:solidFill>
                          <a:latin typeface="Arial" pitchFamily="34" charset="0"/>
                          <a:cs typeface="Arial" pitchFamily="34" charset="0"/>
                        </a:rPr>
                        <a:t> </a:t>
                      </a:r>
                    </a:p>
                    <a:p>
                      <a:pPr algn="ctr" fontAlgn="ctr"/>
                      <a:r>
                        <a:rPr lang="en-US" sz="1050" b="0" i="0" u="none" strike="noStrike" dirty="0">
                          <a:solidFill>
                            <a:srgbClr val="000000"/>
                          </a:solidFill>
                          <a:latin typeface="Arial" pitchFamily="34" charset="0"/>
                          <a:cs typeface="Arial" pitchFamily="34" charset="0"/>
                        </a:rPr>
                        <a:t>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100" b="0" i="0" u="none" strike="noStrike" dirty="0">
                          <a:solidFill>
                            <a:srgbClr val="000000"/>
                          </a:solidFill>
                          <a:latin typeface="Arial" pitchFamily="34" charset="0"/>
                          <a:cs typeface="Arial" pitchFamily="34" charset="0"/>
                        </a:rPr>
                        <a:t>Ministry of Road Transport and Highways (</a:t>
                      </a:r>
                      <a:r>
                        <a:rPr lang="en-US" sz="1100" b="0" i="0" u="none" strike="noStrike" dirty="0" err="1">
                          <a:solidFill>
                            <a:srgbClr val="000000"/>
                          </a:solidFill>
                          <a:latin typeface="Arial" pitchFamily="34" charset="0"/>
                          <a:cs typeface="Arial" pitchFamily="34" charset="0"/>
                        </a:rPr>
                        <a:t>MoRTH</a:t>
                      </a:r>
                      <a:r>
                        <a:rPr lang="en-US" sz="1100" b="0" i="0" u="none" strike="noStrike" dirty="0">
                          <a:solidFill>
                            <a:srgbClr val="000000"/>
                          </a:solidFill>
                          <a:latin typeface="Arial" pitchFamily="34" charset="0"/>
                          <a:cs typeface="Arial" pitchFamily="34" charset="0"/>
                        </a:rPr>
                        <a:t>) / Chief Engineer  (National Highways), Project Implementation Unit (PIU), Raipur  – 492 001, CHHATTISGARH</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61,933,200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indent="0" algn="ctr" defTabSz="1358524"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latin typeface="Arial" pitchFamily="34" charset="0"/>
                          <a:cs typeface="Arial" pitchFamily="34" charset="0"/>
                        </a:rPr>
                        <a:t>Under</a:t>
                      </a:r>
                      <a:r>
                        <a:rPr lang="en-US" sz="1400" b="0" i="0" u="none" strike="noStrike" baseline="0" dirty="0">
                          <a:solidFill>
                            <a:srgbClr val="000000"/>
                          </a:solidFill>
                          <a:latin typeface="Arial" pitchFamily="34" charset="0"/>
                          <a:cs typeface="Arial" pitchFamily="34" charset="0"/>
                        </a:rPr>
                        <a:t>  Mobilization</a:t>
                      </a:r>
                      <a:endParaRPr lang="en-US" sz="1400" b="0" i="0" u="none" strike="noStrike" dirty="0">
                        <a:solidFill>
                          <a:srgbClr val="000000"/>
                        </a:solidFill>
                        <a:latin typeface="Arial" pitchFamily="34" charset="0"/>
                        <a:cs typeface="Arial" pitchFamily="34" charset="0"/>
                      </a:endParaRP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400" b="0" i="0" u="none" strike="noStrike" dirty="0">
                          <a:solidFill>
                            <a:srgbClr val="000000"/>
                          </a:solidFill>
                          <a:latin typeface="Arial" pitchFamily="34" charset="0"/>
                          <a:cs typeface="Arial" pitchFamily="34" charset="0"/>
                        </a:rPr>
                        <a:t>             246.28 </a:t>
                      </a:r>
                    </a:p>
                  </a:txBody>
                  <a:tcPr marL="5511" marR="5511" marT="55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2348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8894764"/>
            <a:ext cx="14630400" cy="292341"/>
          </a:xfrm>
          <a:prstGeom prst="rect">
            <a:avLst/>
          </a:prstGeom>
          <a:noFill/>
        </p:spPr>
        <p:txBody>
          <a:bodyPr wrap="square" lIns="91394" tIns="45697" rIns="91394" bIns="45697" rtlCol="0">
            <a:spAutoFit/>
          </a:bodyPr>
          <a:lstStyle/>
          <a:p>
            <a:pPr algn="r">
              <a:defRPr/>
            </a:pPr>
            <a:endParaRPr lang="en-US" sz="1300" b="1" dirty="0">
              <a:solidFill>
                <a:schemeClr val="bg1"/>
              </a:solidFill>
            </a:endParaRPr>
          </a:p>
        </p:txBody>
      </p:sp>
      <p:sp>
        <p:nvSpPr>
          <p:cNvPr id="10" name="TextBox 9"/>
          <p:cNvSpPr txBox="1"/>
          <p:nvPr/>
        </p:nvSpPr>
        <p:spPr>
          <a:xfrm>
            <a:off x="2362204" y="1600206"/>
            <a:ext cx="184521" cy="507724"/>
          </a:xfrm>
          <a:prstGeom prst="rect">
            <a:avLst/>
          </a:prstGeom>
          <a:noFill/>
        </p:spPr>
        <p:txBody>
          <a:bodyPr wrap="none" lIns="91336" tIns="45667" rIns="91336" bIns="45667" rtlCol="0">
            <a:spAutoFit/>
          </a:bodyPr>
          <a:lstStyle/>
          <a:p>
            <a:endParaRPr lang="en-US" dirty="0">
              <a:solidFill>
                <a:prstClr val="black"/>
              </a:solidFill>
            </a:endParaRPr>
          </a:p>
        </p:txBody>
      </p:sp>
      <p:sp>
        <p:nvSpPr>
          <p:cNvPr id="11" name="Rectangle 10"/>
          <p:cNvSpPr/>
          <p:nvPr/>
        </p:nvSpPr>
        <p:spPr>
          <a:xfrm>
            <a:off x="381000" y="762001"/>
            <a:ext cx="11734800" cy="660233"/>
          </a:xfrm>
          <a:prstGeom prst="rect">
            <a:avLst/>
          </a:prstGeom>
        </p:spPr>
        <p:txBody>
          <a:bodyPr wrap="square" lIns="135690" tIns="67844" rIns="135690" bIns="67844">
            <a:spAutoFit/>
          </a:bodyPr>
          <a:lstStyle/>
          <a:p>
            <a:pPr algn="just" defTabSz="1357012" fontAlgn="auto">
              <a:spcBef>
                <a:spcPts val="0"/>
              </a:spcBef>
              <a:spcAft>
                <a:spcPts val="0"/>
              </a:spcAft>
              <a:defRPr/>
            </a:pPr>
            <a:endParaRPr lang="en-US" sz="1600" dirty="0">
              <a:solidFill>
                <a:prstClr val="black"/>
              </a:solidFill>
            </a:endParaRPr>
          </a:p>
          <a:p>
            <a:pPr algn="just" defTabSz="1357012" fontAlgn="auto">
              <a:spcBef>
                <a:spcPts val="0"/>
              </a:spcBef>
              <a:spcAft>
                <a:spcPts val="0"/>
              </a:spcAft>
              <a:defRPr/>
            </a:pPr>
            <a:endParaRPr lang="en-US" sz="1800" b="1" dirty="0">
              <a:solidFill>
                <a:prstClr val="black"/>
              </a:solidFill>
            </a:endParaRPr>
          </a:p>
        </p:txBody>
      </p:sp>
      <p:sp>
        <p:nvSpPr>
          <p:cNvPr id="8" name="Rectangle 7"/>
          <p:cNvSpPr/>
          <p:nvPr/>
        </p:nvSpPr>
        <p:spPr>
          <a:xfrm>
            <a:off x="-152400" y="1033666"/>
            <a:ext cx="12039599" cy="7441577"/>
          </a:xfrm>
          <a:prstGeom prst="rect">
            <a:avLst/>
          </a:prstGeom>
        </p:spPr>
        <p:txBody>
          <a:bodyPr wrap="square" lIns="135690" tIns="67844" rIns="135690" bIns="67844">
            <a:spAutoFit/>
          </a:bodyPr>
          <a:lstStyle/>
          <a:p>
            <a:pPr marL="507433" algn="just" defTabSz="1357012" fontAlgn="auto">
              <a:lnSpc>
                <a:spcPct val="150000"/>
              </a:lnSpc>
              <a:spcBef>
                <a:spcPts val="1200"/>
              </a:spcBef>
              <a:spcAft>
                <a:spcPts val="0"/>
              </a:spcAft>
              <a:defRPr/>
            </a:pPr>
            <a:r>
              <a:rPr lang="en-US" sz="1600" b="1" dirty="0">
                <a:solidFill>
                  <a:prstClr val="black"/>
                </a:solidFill>
              </a:rPr>
              <a:t>Transwat Techno Engineering Services Limited, (TTESL), est. 1960, </a:t>
            </a:r>
            <a:r>
              <a:rPr lang="en-US" sz="1500" b="1" dirty="0">
                <a:solidFill>
                  <a:prstClr val="black"/>
                </a:solidFill>
              </a:rPr>
              <a:t>having Registered Office in Mumbai, has Completed consultancy for over 5000 projects on Pan India in the last 65 years, in varied sectors, viz., Transportation, Water, Buildings, Industrial, Logistics etc, has expertise &amp; resources to offer consultancy services for various projects such as:</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Buildings - Institutional such as Corporate Offices, University Buildings, Buildings for IITs, Medical College Campuses, Law College </a:t>
            </a:r>
            <a:r>
              <a:rPr lang="en-US" sz="1600" b="1" dirty="0" err="1">
                <a:solidFill>
                  <a:prstClr val="black"/>
                </a:solidFill>
              </a:rPr>
              <a:t>etc</a:t>
            </a:r>
            <a:r>
              <a:rPr lang="en-US" sz="1600" b="1" dirty="0">
                <a:solidFill>
                  <a:prstClr val="black"/>
                </a:solidFill>
              </a:rPr>
              <a:t> , Commercial Constructions, Multiplex Industrial Constructions, Residential Accommodations, Hospitals, Five Star Hotels, Recreational Infrastructure, Religious projects, and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Transportation - Highways, Expressways, Elevated Roads, Fly over / ROBs, Major Bridges, City Smart Roads, Rigid Pavements, Logistic Parks, Utility Shifting  Projects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Major Irrigation Projects viz., Dams, Reservoirs, Canals, Tunnels, Lift Irrigation etc, Water Supply, Sewerage, Storm Water &amp; associated infrastructure etc, </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Urban Planning, Engineering, and Development right from the stage of Concept to completion, including extensive Urban Engineering Services for Water and Sanitation, Roads, Utilities, revamping of existing infrastructure &amp; systems, Smart City Projects, Development of Parks, Environmental related Projects,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Industrial Estate Development, SEZ, Industrial Parks, IT Park, Electronics Park, Textile Park, and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Property Development Projects, etc, </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Successfully completed consultancy for BOT / PPP Projects as also for various externally funded projects such as World Bank Projects, ADB Projects etc</a:t>
            </a:r>
            <a:r>
              <a:rPr lang="en-US" sz="1800" b="1" dirty="0">
                <a:solidFill>
                  <a:prstClr val="black"/>
                </a:solidFill>
              </a:rPr>
              <a:t>. </a:t>
            </a:r>
          </a:p>
        </p:txBody>
      </p:sp>
      <p:sp>
        <p:nvSpPr>
          <p:cNvPr id="9" name="TextBox 8"/>
          <p:cNvSpPr txBox="1"/>
          <p:nvPr/>
        </p:nvSpPr>
        <p:spPr>
          <a:xfrm>
            <a:off x="76200" y="8851623"/>
            <a:ext cx="4267200" cy="292341"/>
          </a:xfrm>
          <a:prstGeom prst="rect">
            <a:avLst/>
          </a:prstGeom>
          <a:noFill/>
        </p:spPr>
        <p:txBody>
          <a:bodyPr wrap="square" lIns="91394" tIns="45697" rIns="91394" bIns="45697" rtlCol="0">
            <a:spAutoFit/>
          </a:bodyPr>
          <a:lstStyle/>
          <a:p>
            <a:pPr algn="r"/>
            <a:r>
              <a:rPr lang="en-US" sz="1300" b="1" dirty="0">
                <a:solidFill>
                  <a:schemeClr val="bg1"/>
                </a:solidFill>
              </a:rPr>
              <a:t>Formerly Wadia Techno-Engineering Services Ltd</a:t>
            </a:r>
          </a:p>
        </p:txBody>
      </p:sp>
      <p:pic>
        <p:nvPicPr>
          <p:cNvPr id="15" name="Picture 82" descr="RUIDP CLARIFLOCENLATOR"/>
          <p:cNvPicPr>
            <a:picLocks noChangeArrowheads="1"/>
          </p:cNvPicPr>
          <p:nvPr/>
        </p:nvPicPr>
        <p:blipFill>
          <a:blip r:embed="rId3" cstate="print">
            <a:lum bright="12000"/>
          </a:blip>
          <a:srcRect l="14609" t="26549"/>
          <a:stretch>
            <a:fillRect/>
          </a:stretch>
        </p:blipFill>
        <p:spPr bwMode="auto">
          <a:xfrm>
            <a:off x="12420600" y="512545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051" name="Picture 3"/>
          <p:cNvPicPr>
            <a:picLocks noChangeArrowheads="1"/>
          </p:cNvPicPr>
          <p:nvPr/>
        </p:nvPicPr>
        <p:blipFill>
          <a:blip r:embed="rId4"/>
          <a:srcRect/>
          <a:stretch>
            <a:fillRect/>
          </a:stretch>
        </p:blipFill>
        <p:spPr bwMode="auto">
          <a:xfrm>
            <a:off x="12420600" y="709903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8" name="Picture 20" descr="19"/>
          <p:cNvPicPr>
            <a:picLocks noChangeArrowheads="1"/>
          </p:cNvPicPr>
          <p:nvPr/>
        </p:nvPicPr>
        <p:blipFill>
          <a:blip r:embed="rId5" cstate="print"/>
          <a:srcRect t="5539" b="3264"/>
          <a:stretch>
            <a:fillRect/>
          </a:stretch>
        </p:blipFill>
        <p:spPr bwMode="auto">
          <a:xfrm>
            <a:off x="12420600" y="313663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9" name="Picture 18" descr="56106115_1641944115949487_5985496956628107264_n"/>
          <p:cNvPicPr>
            <a:picLocks/>
          </p:cNvPicPr>
          <p:nvPr/>
        </p:nvPicPr>
        <p:blipFill>
          <a:blip r:embed="rId6"/>
          <a:srcRect l="-360" t="21269" r="-577" b="3749"/>
          <a:stretch>
            <a:fillRect/>
          </a:stretch>
        </p:blipFill>
        <p:spPr>
          <a:xfrm>
            <a:off x="12344400" y="2107930"/>
            <a:ext cx="1447800" cy="822960"/>
          </a:xfrm>
          <a:prstGeom prst="rect">
            <a:avLst/>
          </a:prstGeom>
        </p:spPr>
      </p:pic>
      <p:pic>
        <p:nvPicPr>
          <p:cNvPr id="20" name="Picture 16" descr="G_12X8_3COP"/>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20600" y="4114530"/>
            <a:ext cx="1371600" cy="8229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2"/>
          <p:cNvPicPr>
            <a:picLocks noChangeArrowheads="1"/>
          </p:cNvPicPr>
          <p:nvPr/>
        </p:nvPicPr>
        <p:blipFill>
          <a:blip r:embed="rId8" cstate="print">
            <a:lum bright="-9000" contrast="17000"/>
            <a:extLst>
              <a:ext uri="{28A0092B-C50C-407E-A947-70E740481C1C}">
                <a14:useLocalDpi xmlns:a14="http://schemas.microsoft.com/office/drawing/2010/main" val="0"/>
              </a:ext>
            </a:extLst>
          </a:blip>
          <a:srcRect/>
          <a:stretch>
            <a:fillRect/>
          </a:stretch>
        </p:blipFill>
        <p:spPr bwMode="auto">
          <a:xfrm>
            <a:off x="12344400" y="105765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3" name="Picture 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20600" y="6123670"/>
            <a:ext cx="1371600"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a:extLst>
              <a:ext uri="{FF2B5EF4-FFF2-40B4-BE49-F238E27FC236}">
                <a16:creationId xmlns:a16="http://schemas.microsoft.com/office/drawing/2014/main" id="{9A4D7602-ED3D-4A01-A52E-9B027EEF54D9}"/>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FA7F3D2B-B3C2-4621-BF01-B471696224A4}"/>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30" name="Rectangle 29">
            <a:extLst>
              <a:ext uri="{FF2B5EF4-FFF2-40B4-BE49-F238E27FC236}">
                <a16:creationId xmlns:a16="http://schemas.microsoft.com/office/drawing/2014/main" id="{971D6B91-B254-4301-A395-FFCF9994F75A}"/>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7012" fontAlgn="auto">
              <a:spcBef>
                <a:spcPts val="0"/>
              </a:spcBef>
              <a:spcAft>
                <a:spcPts val="0"/>
              </a:spcAft>
              <a:defRPr/>
            </a:pPr>
            <a:r>
              <a:rPr lang="en-US" sz="2500" b="1" dirty="0">
                <a:solidFill>
                  <a:prstClr val="white"/>
                </a:solidFill>
                <a:latin typeface="Franklin Gothic Book"/>
                <a:ea typeface="Helvetica Neue UltraLight"/>
                <a:cs typeface="+mn-cs"/>
              </a:rPr>
              <a:t>About </a:t>
            </a:r>
            <a:r>
              <a:rPr lang="en-US" sz="2500" b="1" dirty="0" err="1">
                <a:solidFill>
                  <a:prstClr val="white"/>
                </a:solidFill>
                <a:latin typeface="Franklin Gothic Book"/>
                <a:ea typeface="Helvetica Neue UltraLight"/>
                <a:cs typeface="+mn-cs"/>
              </a:rPr>
              <a:t>Transwat</a:t>
            </a:r>
            <a:r>
              <a:rPr lang="en-US" sz="2500" b="1" dirty="0">
                <a:solidFill>
                  <a:prstClr val="white"/>
                </a:solidFill>
                <a:latin typeface="Franklin Gothic Book"/>
                <a:ea typeface="Helvetica Neue UltraLight"/>
                <a:cs typeface="+mn-cs"/>
              </a:rPr>
              <a:t> Techno-Engineering Services Ltd (Formerly Wadia Techno-Engineering Services Ltd. )</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4" name="Slide Number Placeholder 2">
            <a:extLst>
              <a:ext uri="{FF2B5EF4-FFF2-40B4-BE49-F238E27FC236}">
                <a16:creationId xmlns:a16="http://schemas.microsoft.com/office/drawing/2014/main" id="{BCDDA038-8D5F-4966-AD41-E49592004CB4}"/>
              </a:ext>
            </a:extLst>
          </p:cNvPr>
          <p:cNvSpPr txBox="1">
            <a:spLocks/>
          </p:cNvSpPr>
          <p:nvPr/>
        </p:nvSpPr>
        <p:spPr>
          <a:xfrm>
            <a:off x="134112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2</a:t>
            </a:fld>
            <a:endParaRPr lang="en-US" dirty="0"/>
          </a:p>
        </p:txBody>
      </p:sp>
    </p:spTree>
    <p:extLst>
      <p:ext uri="{BB962C8B-B14F-4D97-AF65-F5344CB8AC3E}">
        <p14:creationId xmlns:p14="http://schemas.microsoft.com/office/powerpoint/2010/main" val="3347269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 - Ongoing</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73318B21-E4D0-4815-8E5D-E831D2AE3F13}"/>
              </a:ext>
            </a:extLst>
          </p:cNvPr>
          <p:cNvGraphicFramePr>
            <a:graphicFrameLocks noGrp="1"/>
          </p:cNvGraphicFramePr>
          <p:nvPr/>
        </p:nvGraphicFramePr>
        <p:xfrm>
          <a:off x="358588" y="914400"/>
          <a:ext cx="13823578" cy="7797802"/>
        </p:xfrm>
        <a:graphic>
          <a:graphicData uri="http://schemas.openxmlformats.org/drawingml/2006/table">
            <a:tbl>
              <a:tblPr/>
              <a:tblGrid>
                <a:gridCol w="609236">
                  <a:extLst>
                    <a:ext uri="{9D8B030D-6E8A-4147-A177-3AD203B41FA5}">
                      <a16:colId xmlns:a16="http://schemas.microsoft.com/office/drawing/2014/main" val="20000"/>
                    </a:ext>
                  </a:extLst>
                </a:gridCol>
                <a:gridCol w="4215917">
                  <a:extLst>
                    <a:ext uri="{9D8B030D-6E8A-4147-A177-3AD203B41FA5}">
                      <a16:colId xmlns:a16="http://schemas.microsoft.com/office/drawing/2014/main" val="20001"/>
                    </a:ext>
                  </a:extLst>
                </a:gridCol>
                <a:gridCol w="1364691">
                  <a:extLst>
                    <a:ext uri="{9D8B030D-6E8A-4147-A177-3AD203B41FA5}">
                      <a16:colId xmlns:a16="http://schemas.microsoft.com/office/drawing/2014/main" val="20002"/>
                    </a:ext>
                  </a:extLst>
                </a:gridCol>
                <a:gridCol w="4806876">
                  <a:extLst>
                    <a:ext uri="{9D8B030D-6E8A-4147-A177-3AD203B41FA5}">
                      <a16:colId xmlns:a16="http://schemas.microsoft.com/office/drawing/2014/main" val="20003"/>
                    </a:ext>
                  </a:extLst>
                </a:gridCol>
                <a:gridCol w="1681494">
                  <a:extLst>
                    <a:ext uri="{9D8B030D-6E8A-4147-A177-3AD203B41FA5}">
                      <a16:colId xmlns:a16="http://schemas.microsoft.com/office/drawing/2014/main" val="20004"/>
                    </a:ext>
                  </a:extLst>
                </a:gridCol>
                <a:gridCol w="1145364">
                  <a:extLst>
                    <a:ext uri="{9D8B030D-6E8A-4147-A177-3AD203B41FA5}">
                      <a16:colId xmlns:a16="http://schemas.microsoft.com/office/drawing/2014/main" val="20005"/>
                    </a:ext>
                  </a:extLst>
                </a:gridCol>
              </a:tblGrid>
              <a:tr h="660470">
                <a:tc gridSpan="6">
                  <a:txBody>
                    <a:bodyPr/>
                    <a:lstStyle/>
                    <a:p>
                      <a:pPr algn="ctr" fontAlgn="ctr"/>
                      <a:r>
                        <a:rPr lang="en-US" sz="1200" b="1" i="0" u="none" strike="noStrike" dirty="0">
                          <a:solidFill>
                            <a:schemeClr val="bg1"/>
                          </a:solidFill>
                          <a:latin typeface="Arial"/>
                        </a:rPr>
                        <a:t> Experience   in   DPR / Feasibility Study cum Preliminary Design Report preparation of   2/4/6   </a:t>
                      </a:r>
                      <a:r>
                        <a:rPr lang="en-US" sz="1200" b="1" i="0" u="none" strike="noStrike" dirty="0" err="1">
                          <a:solidFill>
                            <a:schemeClr val="bg1"/>
                          </a:solidFill>
                          <a:latin typeface="Arial"/>
                        </a:rPr>
                        <a:t>laning</a:t>
                      </a:r>
                      <a:r>
                        <a:rPr lang="en-US" sz="1200" b="1" i="0" u="none" strike="noStrike" dirty="0">
                          <a:solidFill>
                            <a:schemeClr val="bg1"/>
                          </a:solidFill>
                          <a:latin typeface="Arial"/>
                        </a:rPr>
                        <a:t> / Bridge   Highway   Projects during  the  last  7 years.</a:t>
                      </a:r>
                    </a:p>
                  </a:txBody>
                  <a:tcPr marL="8883" marR="8883" marT="888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73524">
                <a:tc>
                  <a:txBody>
                    <a:bodyPr/>
                    <a:lstStyle/>
                    <a:p>
                      <a:pPr algn="ctr" fontAlgn="ctr"/>
                      <a:r>
                        <a:rPr lang="en-US" sz="1200" b="0" i="0" u="none" strike="noStrike">
                          <a:solidFill>
                            <a:srgbClr val="000000"/>
                          </a:solidFill>
                          <a:latin typeface="Arial"/>
                        </a:rPr>
                        <a:t>Sl. No</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Type of Services rendered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Length of Project </a:t>
                      </a:r>
                      <a:br>
                        <a:rPr lang="en-US" sz="1200" b="0" i="0" u="none" strike="noStrike">
                          <a:solidFill>
                            <a:srgbClr val="000000"/>
                          </a:solidFill>
                          <a:latin typeface="Arial"/>
                        </a:rPr>
                      </a:br>
                      <a:r>
                        <a:rPr lang="en-US" sz="1200" b="0" i="0" u="none" strike="noStrike">
                          <a:solidFill>
                            <a:srgbClr val="000000"/>
                          </a:solidFill>
                          <a:latin typeface="Arial"/>
                        </a:rPr>
                        <a:t>(kms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Client (with complete address contact person, telephone Nos. and Fax Nos.)</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Total Fee for the Consultancy Assignment (INR)</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%age of total fee received by the firm</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202402">
                <a:tc>
                  <a:txBody>
                    <a:bodyPr/>
                    <a:lstStyle/>
                    <a:p>
                      <a:pPr algn="ctr" fontAlgn="ctr"/>
                      <a:r>
                        <a:rPr lang="en-US" sz="1200" b="0" i="0" u="none" strike="noStrike">
                          <a:solidFill>
                            <a:srgbClr val="000000"/>
                          </a:solidFill>
                          <a:latin typeface="Arial"/>
                        </a:rPr>
                        <a:t>( 1 )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( 3 )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( 4 )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( 5 )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( 6 )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( 8 )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213054">
                <a:tc gridSpan="6">
                  <a:txBody>
                    <a:bodyPr/>
                    <a:lstStyle/>
                    <a:p>
                      <a:pPr algn="ctr" fontAlgn="ctr"/>
                      <a:r>
                        <a:rPr lang="en-US" sz="1200" b="1" i="0" u="none" strike="noStrike" dirty="0">
                          <a:solidFill>
                            <a:srgbClr val="000000"/>
                          </a:solidFill>
                          <a:latin typeface="Arial"/>
                        </a:rPr>
                        <a:t> Completed / Substantially completed projects</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1374203">
                <a:tc>
                  <a:txBody>
                    <a:bodyPr/>
                    <a:lstStyle/>
                    <a:p>
                      <a:pPr algn="ctr" fontAlgn="ctr"/>
                      <a:r>
                        <a:rPr lang="en-US" sz="1200" b="0" i="0" u="none" strike="noStrike">
                          <a:solidFill>
                            <a:srgbClr val="000000"/>
                          </a:solidFill>
                          <a:latin typeface="Arial"/>
                        </a:rPr>
                        <a:t>1</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dirty="0">
                          <a:solidFill>
                            <a:srgbClr val="000000"/>
                          </a:solidFill>
                          <a:latin typeface="Arial"/>
                        </a:rPr>
                        <a:t>Consultancy services for preparation of Feasibility-cum- Preliminary Design Report for rehabilitation &amp; upgrading of existing 2-lane road to 4/6 </a:t>
                      </a:r>
                      <a:r>
                        <a:rPr lang="en-US" sz="1200" b="0" i="0" u="none" strike="noStrike" dirty="0" err="1">
                          <a:solidFill>
                            <a:srgbClr val="000000"/>
                          </a:solidFill>
                          <a:latin typeface="Arial"/>
                        </a:rPr>
                        <a:t>laning</a:t>
                      </a:r>
                      <a:r>
                        <a:rPr lang="en-US" sz="1200" b="0" i="0" u="none" strike="noStrike" dirty="0">
                          <a:solidFill>
                            <a:srgbClr val="000000"/>
                          </a:solidFill>
                          <a:latin typeface="Arial"/>
                        </a:rPr>
                        <a:t> of Ludhiana - </a:t>
                      </a:r>
                      <a:r>
                        <a:rPr lang="en-US" sz="1200" b="0" i="0" u="none" strike="noStrike" dirty="0" err="1">
                          <a:solidFill>
                            <a:srgbClr val="000000"/>
                          </a:solidFill>
                          <a:latin typeface="Arial"/>
                        </a:rPr>
                        <a:t>Talwandi</a:t>
                      </a:r>
                      <a:r>
                        <a:rPr lang="en-US" sz="1200" b="0" i="0" u="none" strike="noStrike" dirty="0">
                          <a:solidFill>
                            <a:srgbClr val="000000"/>
                          </a:solidFill>
                          <a:latin typeface="Arial"/>
                        </a:rPr>
                        <a:t> Section of NH-95 - NHAI/DBFO-II</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84.00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latin typeface="Arial"/>
                        </a:rPr>
                        <a:t>National Highway Authority of India</a:t>
                      </a:r>
                      <a:br>
                        <a:rPr lang="en-US" sz="1200" b="0" i="0" u="none" strike="noStrike" dirty="0">
                          <a:solidFill>
                            <a:srgbClr val="000000"/>
                          </a:solidFill>
                          <a:latin typeface="Arial"/>
                        </a:rPr>
                      </a:br>
                      <a:r>
                        <a:rPr lang="en-US" sz="1200" b="0" i="0" u="none" strike="noStrike" dirty="0">
                          <a:solidFill>
                            <a:srgbClr val="000000"/>
                          </a:solidFill>
                          <a:latin typeface="Arial"/>
                        </a:rPr>
                        <a:t>Project Implementation Unit (PIU), 135, Guru </a:t>
                      </a:r>
                      <a:r>
                        <a:rPr lang="en-US" sz="1200" b="0" i="0" u="none" strike="noStrike" dirty="0" err="1">
                          <a:solidFill>
                            <a:srgbClr val="000000"/>
                          </a:solidFill>
                          <a:latin typeface="Arial"/>
                        </a:rPr>
                        <a:t>Amar</a:t>
                      </a:r>
                      <a:r>
                        <a:rPr lang="en-US" sz="1200" b="0" i="0" u="none" strike="noStrike" dirty="0">
                          <a:solidFill>
                            <a:srgbClr val="000000"/>
                          </a:solidFill>
                          <a:latin typeface="Arial"/>
                        </a:rPr>
                        <a:t> </a:t>
                      </a:r>
                      <a:r>
                        <a:rPr lang="en-US" sz="1200" b="0" i="0" u="none" strike="noStrike" dirty="0" err="1">
                          <a:solidFill>
                            <a:srgbClr val="000000"/>
                          </a:solidFill>
                          <a:latin typeface="Arial"/>
                        </a:rPr>
                        <a:t>Dass</a:t>
                      </a:r>
                      <a:r>
                        <a:rPr lang="en-US" sz="1200" b="0" i="0" u="none" strike="noStrike" dirty="0">
                          <a:solidFill>
                            <a:srgbClr val="000000"/>
                          </a:solidFill>
                          <a:latin typeface="Arial"/>
                        </a:rPr>
                        <a:t> Nagar,  Near </a:t>
                      </a:r>
                      <a:r>
                        <a:rPr lang="en-US" sz="1200" b="0" i="0" u="none" strike="noStrike" dirty="0" err="1">
                          <a:solidFill>
                            <a:srgbClr val="000000"/>
                          </a:solidFill>
                          <a:latin typeface="Arial"/>
                        </a:rPr>
                        <a:t>Verjka</a:t>
                      </a:r>
                      <a:r>
                        <a:rPr lang="en-US" sz="1200" b="0" i="0" u="none" strike="noStrike" dirty="0">
                          <a:solidFill>
                            <a:srgbClr val="000000"/>
                          </a:solidFill>
                          <a:latin typeface="Arial"/>
                        </a:rPr>
                        <a:t> Milk Point, </a:t>
                      </a:r>
                      <a:br>
                        <a:rPr lang="en-US" sz="1200" b="0" i="0" u="none" strike="noStrike" dirty="0">
                          <a:solidFill>
                            <a:srgbClr val="000000"/>
                          </a:solidFill>
                          <a:latin typeface="Arial"/>
                        </a:rPr>
                      </a:br>
                      <a:r>
                        <a:rPr lang="en-US" sz="1200" b="0" i="0" u="none" strike="noStrike" dirty="0" err="1">
                          <a:solidFill>
                            <a:srgbClr val="000000"/>
                          </a:solidFill>
                          <a:latin typeface="Arial"/>
                        </a:rPr>
                        <a:t>Jalandhar</a:t>
                      </a:r>
                      <a:r>
                        <a:rPr lang="en-US" sz="1200" b="0" i="0" u="none" strike="noStrike" dirty="0">
                          <a:solidFill>
                            <a:srgbClr val="000000"/>
                          </a:solidFill>
                          <a:latin typeface="Arial"/>
                        </a:rPr>
                        <a:t> – 144008, PUNJAB</a:t>
                      </a:r>
                      <a:br>
                        <a:rPr lang="en-US" sz="1200" b="0" i="0" u="none" strike="noStrike" dirty="0">
                          <a:solidFill>
                            <a:srgbClr val="000000"/>
                          </a:solidFill>
                          <a:latin typeface="Arial"/>
                        </a:rPr>
                      </a:br>
                      <a:r>
                        <a:rPr lang="en-US" sz="1200" b="0" i="0" u="none" strike="noStrike" dirty="0">
                          <a:solidFill>
                            <a:srgbClr val="000000"/>
                          </a:solidFill>
                          <a:latin typeface="Arial"/>
                        </a:rPr>
                        <a:t>The Project Director, </a:t>
                      </a:r>
                      <a:r>
                        <a:rPr lang="en-US" sz="1200" b="0" i="0" u="none" strike="noStrike" dirty="0" err="1">
                          <a:solidFill>
                            <a:srgbClr val="000000"/>
                          </a:solidFill>
                          <a:latin typeface="Arial"/>
                        </a:rPr>
                        <a:t>TeleFax</a:t>
                      </a:r>
                      <a:r>
                        <a:rPr lang="en-US" sz="1200" b="0" i="0" u="none" strike="noStrike" dirty="0">
                          <a:solidFill>
                            <a:srgbClr val="000000"/>
                          </a:solidFill>
                          <a:latin typeface="Arial"/>
                        </a:rPr>
                        <a:t> : 0181-2603642</a:t>
                      </a:r>
                      <a:br>
                        <a:rPr lang="en-US" sz="1200" b="0" i="0" u="none" strike="noStrike" dirty="0">
                          <a:solidFill>
                            <a:srgbClr val="000000"/>
                          </a:solidFill>
                          <a:latin typeface="Arial"/>
                        </a:rPr>
                      </a:br>
                      <a:r>
                        <a:rPr lang="en-US" sz="1200" b="0" i="0" u="none" strike="noStrike" dirty="0">
                          <a:solidFill>
                            <a:srgbClr val="000000"/>
                          </a:solidFill>
                          <a:latin typeface="Arial"/>
                        </a:rPr>
                        <a:t>Email : nhaijal181@yahoo.in</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10,952,000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90%</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4"/>
                  </a:ext>
                </a:extLst>
              </a:tr>
              <a:tr h="1374203">
                <a:tc>
                  <a:txBody>
                    <a:bodyPr/>
                    <a:lstStyle/>
                    <a:p>
                      <a:pPr algn="ctr" fontAlgn="ctr"/>
                      <a:r>
                        <a:rPr lang="en-US" sz="1200" b="0" i="0" u="none" strike="noStrike">
                          <a:solidFill>
                            <a:srgbClr val="000000"/>
                          </a:solidFill>
                          <a:latin typeface="Arial"/>
                        </a:rPr>
                        <a:t>2</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200" b="0" i="0" u="none" strike="noStrike">
                          <a:solidFill>
                            <a:srgbClr val="000000"/>
                          </a:solidFill>
                          <a:latin typeface="Arial"/>
                        </a:rPr>
                        <a:t>Cosultancy Services for preparation of Detailed project report for Rehabilitation and upgrading of existing 2-lane with paved shoulders of Birmitrpur-Plhara section on NH-23 in the state of Orissa</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128.00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National Highway Authority of India</a:t>
                      </a:r>
                      <a:br>
                        <a:rPr lang="en-US" sz="1200" b="0" i="0" u="none" strike="noStrike" dirty="0">
                          <a:solidFill>
                            <a:srgbClr val="000000"/>
                          </a:solidFill>
                          <a:latin typeface="Arial"/>
                        </a:rPr>
                      </a:br>
                      <a:r>
                        <a:rPr lang="en-US" sz="1200" b="0" i="0" u="none" strike="noStrike" dirty="0">
                          <a:solidFill>
                            <a:srgbClr val="000000"/>
                          </a:solidFill>
                          <a:latin typeface="Arial"/>
                        </a:rPr>
                        <a:t>Project Implementation Unit (PIU), 135, Guru </a:t>
                      </a:r>
                      <a:r>
                        <a:rPr lang="en-US" sz="1200" b="0" i="0" u="none" strike="noStrike" dirty="0" err="1">
                          <a:solidFill>
                            <a:srgbClr val="000000"/>
                          </a:solidFill>
                          <a:latin typeface="Arial"/>
                        </a:rPr>
                        <a:t>Amar</a:t>
                      </a:r>
                      <a:r>
                        <a:rPr lang="en-US" sz="1200" b="0" i="0" u="none" strike="noStrike" dirty="0">
                          <a:solidFill>
                            <a:srgbClr val="000000"/>
                          </a:solidFill>
                          <a:latin typeface="Arial"/>
                        </a:rPr>
                        <a:t> </a:t>
                      </a:r>
                      <a:r>
                        <a:rPr lang="en-US" sz="1200" b="0" i="0" u="none" strike="noStrike" dirty="0" err="1">
                          <a:solidFill>
                            <a:srgbClr val="000000"/>
                          </a:solidFill>
                          <a:latin typeface="Arial"/>
                        </a:rPr>
                        <a:t>Dass</a:t>
                      </a:r>
                      <a:r>
                        <a:rPr lang="en-US" sz="1200" b="0" i="0" u="none" strike="noStrike" dirty="0">
                          <a:solidFill>
                            <a:srgbClr val="000000"/>
                          </a:solidFill>
                          <a:latin typeface="Arial"/>
                        </a:rPr>
                        <a:t> Nagar,  Near </a:t>
                      </a:r>
                      <a:r>
                        <a:rPr lang="en-US" sz="1200" b="0" i="0" u="none" strike="noStrike" dirty="0" err="1">
                          <a:solidFill>
                            <a:srgbClr val="000000"/>
                          </a:solidFill>
                          <a:latin typeface="Arial"/>
                        </a:rPr>
                        <a:t>Verjka</a:t>
                      </a:r>
                      <a:r>
                        <a:rPr lang="en-US" sz="1200" b="0" i="0" u="none" strike="noStrike" dirty="0">
                          <a:solidFill>
                            <a:srgbClr val="000000"/>
                          </a:solidFill>
                          <a:latin typeface="Arial"/>
                        </a:rPr>
                        <a:t> Milk Point, </a:t>
                      </a:r>
                      <a:br>
                        <a:rPr lang="en-US" sz="1200" b="0" i="0" u="none" strike="noStrike" dirty="0">
                          <a:solidFill>
                            <a:srgbClr val="000000"/>
                          </a:solidFill>
                          <a:latin typeface="Arial"/>
                        </a:rPr>
                      </a:br>
                      <a:r>
                        <a:rPr lang="en-US" sz="1200" b="0" i="0" u="none" strike="noStrike" dirty="0" err="1">
                          <a:solidFill>
                            <a:srgbClr val="000000"/>
                          </a:solidFill>
                          <a:latin typeface="Arial"/>
                        </a:rPr>
                        <a:t>Jalandhar</a:t>
                      </a:r>
                      <a:r>
                        <a:rPr lang="en-US" sz="1200" b="0" i="0" u="none" strike="noStrike" dirty="0">
                          <a:solidFill>
                            <a:srgbClr val="000000"/>
                          </a:solidFill>
                          <a:latin typeface="Arial"/>
                        </a:rPr>
                        <a:t> – 144008, PUNJAB</a:t>
                      </a:r>
                      <a:br>
                        <a:rPr lang="en-US" sz="1200" b="0" i="0" u="none" strike="noStrike" dirty="0">
                          <a:solidFill>
                            <a:srgbClr val="000000"/>
                          </a:solidFill>
                          <a:latin typeface="Arial"/>
                        </a:rPr>
                      </a:br>
                      <a:r>
                        <a:rPr lang="en-US" sz="1200" b="0" i="0" u="none" strike="noStrike" dirty="0">
                          <a:solidFill>
                            <a:srgbClr val="000000"/>
                          </a:solidFill>
                          <a:latin typeface="Arial"/>
                        </a:rPr>
                        <a:t>The Project Director, </a:t>
                      </a:r>
                      <a:r>
                        <a:rPr lang="en-US" sz="1200" b="0" i="0" u="none" strike="noStrike" dirty="0" err="1">
                          <a:solidFill>
                            <a:srgbClr val="000000"/>
                          </a:solidFill>
                          <a:latin typeface="Arial"/>
                        </a:rPr>
                        <a:t>TeleFax</a:t>
                      </a:r>
                      <a:r>
                        <a:rPr lang="en-US" sz="1200" b="0" i="0" u="none" strike="noStrike" dirty="0">
                          <a:solidFill>
                            <a:srgbClr val="000000"/>
                          </a:solidFill>
                          <a:latin typeface="Arial"/>
                        </a:rPr>
                        <a:t> : 0181-2603642</a:t>
                      </a:r>
                      <a:br>
                        <a:rPr lang="en-US" sz="1200" b="0" i="0" u="none" strike="noStrike" dirty="0">
                          <a:solidFill>
                            <a:srgbClr val="000000"/>
                          </a:solidFill>
                          <a:latin typeface="Arial"/>
                        </a:rPr>
                      </a:br>
                      <a:r>
                        <a:rPr lang="en-US" sz="1200" b="0" i="0" u="none" strike="noStrike" dirty="0">
                          <a:solidFill>
                            <a:srgbClr val="000000"/>
                          </a:solidFill>
                          <a:latin typeface="Arial"/>
                        </a:rPr>
                        <a:t>Email : nhaijal181@yahoo.in</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a:solidFill>
                            <a:srgbClr val="000000"/>
                          </a:solidFill>
                          <a:latin typeface="Arial"/>
                        </a:rPr>
                        <a:t>    10,553,747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80%</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1001357">
                <a:tc>
                  <a:txBody>
                    <a:bodyPr/>
                    <a:lstStyle/>
                    <a:p>
                      <a:pPr algn="ctr" fontAlgn="ctr"/>
                      <a:r>
                        <a:rPr lang="en-US" sz="1200" b="0" i="0" u="none" strike="noStrike">
                          <a:solidFill>
                            <a:srgbClr val="000000"/>
                          </a:solidFill>
                          <a:latin typeface="Arial"/>
                        </a:rPr>
                        <a:t>4</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latin typeface="Arial"/>
                        </a:rPr>
                        <a:t>Consultancy services for conducting Detailed Feasibility Study and preparation of DFR for upgradation of Kadapa - Tadipatri road to 4 (four) lane road under BOT scheme.</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84.60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latin typeface="Arial"/>
                        </a:rPr>
                        <a:t>Andhra Pradesh Road Development Corporation, CE(R&amp;B), CRN &amp; MD, Hyderabad</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5,405,000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88.64%</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r h="1086579">
                <a:tc>
                  <a:txBody>
                    <a:bodyPr/>
                    <a:lstStyle/>
                    <a:p>
                      <a:pPr algn="ctr" fontAlgn="ctr"/>
                      <a:r>
                        <a:rPr lang="en-US" sz="1200" b="0" i="0" u="none" strike="noStrike" dirty="0">
                          <a:solidFill>
                            <a:srgbClr val="000000"/>
                          </a:solidFill>
                          <a:latin typeface="Arial"/>
                        </a:rPr>
                        <a:t>5</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200" b="0" i="0" u="none" strike="noStrike" dirty="0">
                          <a:solidFill>
                            <a:srgbClr val="000000"/>
                          </a:solidFill>
                          <a:latin typeface="Arial"/>
                        </a:rPr>
                        <a:t>Consultancy services for preparation of Detailed Project Report for </a:t>
                      </a:r>
                      <a:r>
                        <a:rPr lang="en-US" sz="1200" b="0" i="0" u="none" strike="noStrike" dirty="0" err="1">
                          <a:solidFill>
                            <a:srgbClr val="000000"/>
                          </a:solidFill>
                          <a:latin typeface="Arial"/>
                        </a:rPr>
                        <a:t>upgradation</a:t>
                      </a:r>
                      <a:r>
                        <a:rPr lang="en-US" sz="1200" b="0" i="0" u="none" strike="noStrike" dirty="0">
                          <a:solidFill>
                            <a:srgbClr val="000000"/>
                          </a:solidFill>
                          <a:latin typeface="Arial"/>
                        </a:rPr>
                        <a:t> of </a:t>
                      </a:r>
                      <a:r>
                        <a:rPr lang="en-US" sz="1200" b="0" i="0" u="none" strike="noStrike" dirty="0" err="1">
                          <a:solidFill>
                            <a:srgbClr val="000000"/>
                          </a:solidFill>
                          <a:latin typeface="Arial"/>
                        </a:rPr>
                        <a:t>Anakapalli</a:t>
                      </a:r>
                      <a:r>
                        <a:rPr lang="en-US" sz="1200" b="0" i="0" u="none" strike="noStrike" dirty="0">
                          <a:solidFill>
                            <a:srgbClr val="000000"/>
                          </a:solidFill>
                          <a:latin typeface="Arial"/>
                        </a:rPr>
                        <a:t> - </a:t>
                      </a:r>
                      <a:r>
                        <a:rPr lang="en-US" sz="1200" b="0" i="0" u="none" strike="noStrike" dirty="0" err="1">
                          <a:solidFill>
                            <a:srgbClr val="000000"/>
                          </a:solidFill>
                          <a:latin typeface="Arial"/>
                        </a:rPr>
                        <a:t>Anandapuram</a:t>
                      </a:r>
                      <a:r>
                        <a:rPr lang="en-US" sz="1200" b="0" i="0" u="none" strike="noStrike" dirty="0">
                          <a:solidFill>
                            <a:srgbClr val="000000"/>
                          </a:solidFill>
                          <a:latin typeface="Arial"/>
                        </a:rPr>
                        <a:t> (SH-38) via </a:t>
                      </a:r>
                      <a:r>
                        <a:rPr lang="en-US" sz="1200" b="0" i="0" u="none" strike="noStrike" dirty="0" err="1">
                          <a:solidFill>
                            <a:srgbClr val="000000"/>
                          </a:solidFill>
                          <a:latin typeface="Arial"/>
                        </a:rPr>
                        <a:t>Sabbavaram</a:t>
                      </a:r>
                      <a:r>
                        <a:rPr lang="en-US" sz="1200" b="0" i="0" u="none" strike="noStrike" dirty="0">
                          <a:solidFill>
                            <a:srgbClr val="000000"/>
                          </a:solidFill>
                          <a:latin typeface="Arial"/>
                        </a:rPr>
                        <a:t> to 4 (four) lane road under BOT scheme.</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        48.00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Andhra Pradesh Road Development Corporation, CE(R&amp;B), CRN &amp; MD, Hyderabad</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      5,225,000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97.97%</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1012010">
                <a:tc>
                  <a:txBody>
                    <a:bodyPr/>
                    <a:lstStyle/>
                    <a:p>
                      <a:pPr algn="ctr" fontAlgn="ctr"/>
                      <a:r>
                        <a:rPr lang="en-US" sz="1200" b="0" i="0" u="none" strike="noStrike">
                          <a:solidFill>
                            <a:srgbClr val="000000"/>
                          </a:solidFill>
                          <a:latin typeface="Arial"/>
                        </a:rPr>
                        <a:t>6</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just" fontAlgn="ctr"/>
                      <a:r>
                        <a:rPr lang="en-US" sz="1200" b="0" i="0" u="none" strike="noStrike">
                          <a:solidFill>
                            <a:srgbClr val="000000"/>
                          </a:solidFill>
                          <a:latin typeface="Arial"/>
                        </a:rPr>
                        <a:t>Consultancy for Detailed Feasibility Study and Preparation of DFR for upgradation of Gundagolanu to Kovvur Road to four lane road under BOT Scheme</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68.00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latin typeface="Arial"/>
                        </a:rPr>
                        <a:t>Andhra Pradesh Road Development Corporation, CE(R&amp;B), CRN &amp; MD, Hyderabad</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latin typeface="Arial"/>
                        </a:rPr>
                        <a:t>      2,942,512 </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latin typeface="Arial"/>
                        </a:rPr>
                        <a:t>95.32%</a:t>
                      </a:r>
                    </a:p>
                  </a:txBody>
                  <a:tcPr marL="8883" marR="8883" marT="888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529430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Road Experience - Ongoing</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19" name="Table 18">
            <a:extLst>
              <a:ext uri="{FF2B5EF4-FFF2-40B4-BE49-F238E27FC236}">
                <a16:creationId xmlns:a16="http://schemas.microsoft.com/office/drawing/2014/main" id="{8C9E710D-B595-4748-9DA1-4313E4D2F708}"/>
              </a:ext>
            </a:extLst>
          </p:cNvPr>
          <p:cNvGraphicFramePr>
            <a:graphicFrameLocks noGrp="1"/>
          </p:cNvGraphicFramePr>
          <p:nvPr/>
        </p:nvGraphicFramePr>
        <p:xfrm>
          <a:off x="533399" y="1066800"/>
          <a:ext cx="13397755" cy="7467601"/>
        </p:xfrm>
        <a:graphic>
          <a:graphicData uri="http://schemas.openxmlformats.org/drawingml/2006/table">
            <a:tbl>
              <a:tblPr/>
              <a:tblGrid>
                <a:gridCol w="591515">
                  <a:extLst>
                    <a:ext uri="{9D8B030D-6E8A-4147-A177-3AD203B41FA5}">
                      <a16:colId xmlns:a16="http://schemas.microsoft.com/office/drawing/2014/main" val="20000"/>
                    </a:ext>
                  </a:extLst>
                </a:gridCol>
                <a:gridCol w="4093264">
                  <a:extLst>
                    <a:ext uri="{9D8B030D-6E8A-4147-A177-3AD203B41FA5}">
                      <a16:colId xmlns:a16="http://schemas.microsoft.com/office/drawing/2014/main" val="20001"/>
                    </a:ext>
                  </a:extLst>
                </a:gridCol>
                <a:gridCol w="1313158">
                  <a:extLst>
                    <a:ext uri="{9D8B030D-6E8A-4147-A177-3AD203B41FA5}">
                      <a16:colId xmlns:a16="http://schemas.microsoft.com/office/drawing/2014/main" val="20002"/>
                    </a:ext>
                  </a:extLst>
                </a:gridCol>
                <a:gridCol w="4667031">
                  <a:extLst>
                    <a:ext uri="{9D8B030D-6E8A-4147-A177-3AD203B41FA5}">
                      <a16:colId xmlns:a16="http://schemas.microsoft.com/office/drawing/2014/main" val="20003"/>
                    </a:ext>
                  </a:extLst>
                </a:gridCol>
                <a:gridCol w="1632574">
                  <a:extLst>
                    <a:ext uri="{9D8B030D-6E8A-4147-A177-3AD203B41FA5}">
                      <a16:colId xmlns:a16="http://schemas.microsoft.com/office/drawing/2014/main" val="20004"/>
                    </a:ext>
                  </a:extLst>
                </a:gridCol>
                <a:gridCol w="1100213">
                  <a:extLst>
                    <a:ext uri="{9D8B030D-6E8A-4147-A177-3AD203B41FA5}">
                      <a16:colId xmlns:a16="http://schemas.microsoft.com/office/drawing/2014/main" val="20005"/>
                    </a:ext>
                  </a:extLst>
                </a:gridCol>
              </a:tblGrid>
              <a:tr h="311150">
                <a:tc gridSpan="6">
                  <a:txBody>
                    <a:bodyPr/>
                    <a:lstStyle/>
                    <a:p>
                      <a:pPr algn="ctr" fontAlgn="ctr"/>
                      <a:r>
                        <a:rPr lang="en-US" sz="1600" b="1" i="0" u="none" strike="noStrike" dirty="0">
                          <a:solidFill>
                            <a:schemeClr val="bg1"/>
                          </a:solidFill>
                          <a:latin typeface="Arial"/>
                        </a:rPr>
                        <a:t>B. Projects in Progress</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94390">
                <a:tc>
                  <a:txBody>
                    <a:bodyPr/>
                    <a:lstStyle/>
                    <a:p>
                      <a:pPr algn="ctr" fontAlgn="ctr"/>
                      <a:r>
                        <a:rPr lang="en-US" sz="1200" b="0" i="0" u="none" strike="noStrike">
                          <a:solidFill>
                            <a:srgbClr val="000000"/>
                          </a:solidFill>
                          <a:latin typeface="Arial"/>
                        </a:rPr>
                        <a:t>1</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sz="1200" b="0" i="0" u="none" strike="noStrike">
                          <a:solidFill>
                            <a:srgbClr val="000000"/>
                          </a:solidFill>
                          <a:latin typeface="Arial"/>
                        </a:rPr>
                        <a:t>Cosultancy Services for preparation of Detailed project report for Rehabilitation and upgrading of existing 2-lane with paved shoulders of Ambikapur - Pathalgaon sectio on NH-78</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84 Kms</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National Highway Authority of India</a:t>
                      </a:r>
                      <a:br>
                        <a:rPr lang="en-US" sz="1200" b="0" i="0" u="none" strike="noStrike">
                          <a:solidFill>
                            <a:srgbClr val="000000"/>
                          </a:solidFill>
                          <a:latin typeface="Arial"/>
                        </a:rPr>
                      </a:br>
                      <a:r>
                        <a:rPr lang="en-US" sz="1200" b="0" i="0" u="none" strike="noStrike">
                          <a:solidFill>
                            <a:srgbClr val="000000"/>
                          </a:solidFill>
                          <a:latin typeface="Arial"/>
                        </a:rPr>
                        <a:t>G5 &amp; 6, Sector - 10, Dwaraka, New Delhi - 110075; Telephone : 011-25074100; Fax : 011-25093507</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    16,838,500 </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56.18%</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40743">
                <a:tc>
                  <a:txBody>
                    <a:bodyPr/>
                    <a:lstStyle/>
                    <a:p>
                      <a:pPr algn="ctr" fontAlgn="ctr"/>
                      <a:r>
                        <a:rPr lang="en-US" sz="1200" b="0" i="0" u="none" strike="noStrike" dirty="0">
                          <a:solidFill>
                            <a:srgbClr val="000000"/>
                          </a:solidFill>
                          <a:latin typeface="Arial"/>
                        </a:rPr>
                        <a:t>2</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200" b="0" i="0" u="none" strike="noStrike" dirty="0" err="1">
                          <a:solidFill>
                            <a:srgbClr val="000000"/>
                          </a:solidFill>
                          <a:latin typeface="Arial"/>
                        </a:rPr>
                        <a:t>Cosultancy</a:t>
                      </a:r>
                      <a:r>
                        <a:rPr lang="en-US" sz="1200" b="0" i="0" u="none" strike="noStrike" dirty="0">
                          <a:solidFill>
                            <a:srgbClr val="000000"/>
                          </a:solidFill>
                          <a:latin typeface="Arial"/>
                        </a:rPr>
                        <a:t> Services for preparation of Detailed project report for Rehabilitation and upgrading of existing 2-lane with paved shoulders of </a:t>
                      </a:r>
                      <a:r>
                        <a:rPr lang="en-US" sz="1200" b="0" i="0" u="none" strike="noStrike" dirty="0" err="1">
                          <a:solidFill>
                            <a:srgbClr val="000000"/>
                          </a:solidFill>
                          <a:latin typeface="Arial"/>
                        </a:rPr>
                        <a:t>Nagrota</a:t>
                      </a:r>
                      <a:r>
                        <a:rPr lang="en-US" sz="1200" b="0" i="0" u="none" strike="noStrike" dirty="0">
                          <a:solidFill>
                            <a:srgbClr val="000000"/>
                          </a:solidFill>
                          <a:latin typeface="Arial"/>
                        </a:rPr>
                        <a:t>- </a:t>
                      </a:r>
                      <a:r>
                        <a:rPr lang="en-US" sz="1200" b="0" i="0" u="none" strike="noStrike" dirty="0" err="1">
                          <a:solidFill>
                            <a:srgbClr val="000000"/>
                          </a:solidFill>
                          <a:latin typeface="Arial"/>
                        </a:rPr>
                        <a:t>Mubarakpur</a:t>
                      </a:r>
                      <a:r>
                        <a:rPr lang="en-US" sz="1200" b="0" i="0" u="none" strike="noStrike" dirty="0">
                          <a:solidFill>
                            <a:srgbClr val="000000"/>
                          </a:solidFill>
                          <a:latin typeface="Arial"/>
                        </a:rPr>
                        <a:t> section on NH-20A</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91 </a:t>
                      </a:r>
                      <a:r>
                        <a:rPr lang="en-US" sz="1200" b="0" i="0" u="none" strike="noStrike" dirty="0" err="1">
                          <a:solidFill>
                            <a:srgbClr val="000000"/>
                          </a:solidFill>
                          <a:latin typeface="Arial"/>
                        </a:rPr>
                        <a:t>Kms</a:t>
                      </a:r>
                      <a:endParaRPr lang="en-US" sz="1200" b="0" i="0" u="none" strike="noStrike" dirty="0">
                        <a:solidFill>
                          <a:srgbClr val="000000"/>
                        </a:solidFill>
                        <a:latin typeface="Arial"/>
                      </a:endParaRP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Ministry of Road Transport &amp; Highways, Govt. of India, Transport </a:t>
                      </a:r>
                      <a:r>
                        <a:rPr lang="en-US" sz="1200" b="0" i="0" u="none" strike="noStrike" dirty="0" err="1">
                          <a:solidFill>
                            <a:srgbClr val="000000"/>
                          </a:solidFill>
                          <a:latin typeface="Arial"/>
                        </a:rPr>
                        <a:t>Bhavan</a:t>
                      </a:r>
                      <a:r>
                        <a:rPr lang="en-US" sz="1200" b="0" i="0" u="none" strike="noStrike" dirty="0">
                          <a:solidFill>
                            <a:srgbClr val="000000"/>
                          </a:solidFill>
                          <a:latin typeface="Arial"/>
                        </a:rPr>
                        <a:t>, 1 Parliament Street, New Delhi - 110001</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    17,148,000 </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15.55%</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373352">
                <a:tc>
                  <a:txBody>
                    <a:bodyPr/>
                    <a:lstStyle/>
                    <a:p>
                      <a:pPr algn="ctr" fontAlgn="ctr"/>
                      <a:r>
                        <a:rPr lang="en-US" sz="1200" b="0" i="0" u="none" strike="noStrike">
                          <a:solidFill>
                            <a:srgbClr val="000000"/>
                          </a:solidFill>
                          <a:latin typeface="Arial"/>
                        </a:rPr>
                        <a:t>3</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sz="1200" b="0" i="0" u="none" strike="noStrike">
                          <a:solidFill>
                            <a:srgbClr val="000000"/>
                          </a:solidFill>
                          <a:latin typeface="Arial"/>
                        </a:rPr>
                        <a:t>Cosultancy Services for preparation of Detailed project report for Rehabilitation and upgrading of 2 lanes / 2 Lane with  paved shoulders and strengthening of Rengali - Talchar Section (Km 227 to Km 295) of NH 200 in the State of Orissa</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68 Kms</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Ministry of Road Transport &amp; Highways, Govt. of India, Transport Bhavan, 1 Parliament Street, New Delhi - 110001</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    15,015,000 </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20.00%</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23983">
                <a:tc>
                  <a:txBody>
                    <a:bodyPr/>
                    <a:lstStyle/>
                    <a:p>
                      <a:pPr algn="ctr" fontAlgn="ctr"/>
                      <a:r>
                        <a:rPr lang="en-US" sz="1200" b="0" i="0" u="none" strike="noStrike" dirty="0">
                          <a:solidFill>
                            <a:srgbClr val="000000"/>
                          </a:solidFill>
                          <a:latin typeface="Arial"/>
                        </a:rPr>
                        <a:t>4</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just" fontAlgn="ctr"/>
                      <a:r>
                        <a:rPr lang="en-US" sz="1200" b="0" i="0" u="none" strike="noStrike" dirty="0">
                          <a:solidFill>
                            <a:srgbClr val="000000"/>
                          </a:solidFill>
                          <a:latin typeface="Arial"/>
                        </a:rPr>
                        <a:t>Consultancy Services for Feasibility Study, Detailed project Report, survey and Preparation of Land Plan Schedules for By-pass with Four/Six Lane or an Elevated Corridor with Six lane from Km 7.800 to Km 14.200 of NH-163 to de-congest the Urban stretches of HYDERABAD-BHOOPALAPATNAM stretch in the State of </a:t>
                      </a:r>
                      <a:r>
                        <a:rPr lang="en-US" sz="1200" b="0" i="0" u="none" strike="noStrike" dirty="0" err="1">
                          <a:solidFill>
                            <a:srgbClr val="000000"/>
                          </a:solidFill>
                          <a:latin typeface="Arial"/>
                        </a:rPr>
                        <a:t>Telangana</a:t>
                      </a:r>
                      <a:endParaRPr lang="en-US" sz="1200" b="0" i="0" u="none" strike="noStrike" dirty="0">
                        <a:solidFill>
                          <a:srgbClr val="000000"/>
                        </a:solidFill>
                        <a:latin typeface="Arial"/>
                      </a:endParaRP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16 </a:t>
                      </a:r>
                      <a:r>
                        <a:rPr lang="en-US" sz="1200" b="0" i="0" u="none" strike="noStrike" dirty="0" err="1">
                          <a:solidFill>
                            <a:srgbClr val="000000"/>
                          </a:solidFill>
                          <a:latin typeface="Arial"/>
                        </a:rPr>
                        <a:t>Kms</a:t>
                      </a:r>
                      <a:endParaRPr lang="en-US" sz="1200" b="0" i="0" u="none" strike="noStrike" dirty="0">
                        <a:solidFill>
                          <a:srgbClr val="000000"/>
                        </a:solidFill>
                        <a:latin typeface="Arial"/>
                      </a:endParaRP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Roads &amp; Buildings Department, Superintending Engineer (R&amp;B),</a:t>
                      </a:r>
                      <a:br>
                        <a:rPr lang="en-US" sz="1200" b="0" i="0" u="none" strike="noStrike" dirty="0">
                          <a:solidFill>
                            <a:srgbClr val="000000"/>
                          </a:solidFill>
                          <a:latin typeface="Arial"/>
                        </a:rPr>
                      </a:br>
                      <a:r>
                        <a:rPr lang="en-US" sz="1200" b="0" i="0" u="none" strike="noStrike" dirty="0">
                          <a:solidFill>
                            <a:srgbClr val="000000"/>
                          </a:solidFill>
                          <a:latin typeface="Arial"/>
                        </a:rPr>
                        <a:t>National Highway Circle, </a:t>
                      </a:r>
                      <a:br>
                        <a:rPr lang="en-US" sz="1200" b="0" i="0" u="none" strike="noStrike" dirty="0">
                          <a:solidFill>
                            <a:srgbClr val="000000"/>
                          </a:solidFill>
                          <a:latin typeface="Arial"/>
                        </a:rPr>
                      </a:br>
                      <a:r>
                        <a:rPr lang="en-US" sz="1200" b="0" i="0" u="none" strike="noStrike" dirty="0" err="1">
                          <a:solidFill>
                            <a:srgbClr val="000000"/>
                          </a:solidFill>
                          <a:latin typeface="Arial"/>
                        </a:rPr>
                        <a:t>ErrumManzil</a:t>
                      </a:r>
                      <a:r>
                        <a:rPr lang="en-US" sz="1200" b="0" i="0" u="none" strike="noStrike" dirty="0">
                          <a:solidFill>
                            <a:srgbClr val="000000"/>
                          </a:solidFill>
                          <a:latin typeface="Arial"/>
                        </a:rPr>
                        <a:t>, Hyderabad,</a:t>
                      </a:r>
                      <a:br>
                        <a:rPr lang="en-US" sz="1200" b="0" i="0" u="none" strike="noStrike" dirty="0">
                          <a:solidFill>
                            <a:srgbClr val="000000"/>
                          </a:solidFill>
                          <a:latin typeface="Arial"/>
                        </a:rPr>
                      </a:br>
                      <a:r>
                        <a:rPr lang="en-US" sz="1200" b="0" i="0" u="none" strike="noStrike" dirty="0" err="1">
                          <a:solidFill>
                            <a:srgbClr val="000000"/>
                          </a:solidFill>
                          <a:latin typeface="Arial"/>
                        </a:rPr>
                        <a:t>Telangana</a:t>
                      </a:r>
                      <a:r>
                        <a:rPr lang="en-US" sz="1200" b="0" i="0" u="none" strike="noStrike" dirty="0">
                          <a:solidFill>
                            <a:srgbClr val="000000"/>
                          </a:solidFill>
                          <a:latin typeface="Arial"/>
                        </a:rPr>
                        <a:t> State</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      8,286,123 </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fontAlgn="ctr"/>
                      <a:r>
                        <a:rPr lang="en-US" sz="1200" b="0" i="0" u="none" strike="noStrike" dirty="0">
                          <a:solidFill>
                            <a:srgbClr val="000000"/>
                          </a:solidFill>
                          <a:latin typeface="Arial"/>
                        </a:rPr>
                        <a:t>10.00%</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1823983">
                <a:tc>
                  <a:txBody>
                    <a:bodyPr/>
                    <a:lstStyle/>
                    <a:p>
                      <a:pPr algn="ctr" fontAlgn="ctr"/>
                      <a:r>
                        <a:rPr lang="en-US" sz="1200" b="0" i="0" u="none" strike="noStrike">
                          <a:solidFill>
                            <a:srgbClr val="000000"/>
                          </a:solidFill>
                          <a:latin typeface="Arial"/>
                        </a:rPr>
                        <a:t>5</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ctr"/>
                      <a:r>
                        <a:rPr lang="en-US" sz="1200" b="0" i="0" u="none" strike="noStrike">
                          <a:solidFill>
                            <a:srgbClr val="000000"/>
                          </a:solidFill>
                          <a:latin typeface="Arial"/>
                        </a:rPr>
                        <a:t>Consultancy Services for Feasibility Study, Detailed Project Report, Survey and Preparation of Land Plan Schedules for Widening to Two / Four lane with paved shoulders from Km 181.800 to Km 226.500 &amp; HLBs‟ at Km 4/4, 42/4,181/0-2,182/5, 184/2-4 &amp;197/2-4 of NH-63 on Nizamabad-Jagadalpur Road Section in the State of Telangana</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44.7 Kms</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Roads &amp; Buildings Department, Superintending Engineer (R&amp;B),</a:t>
                      </a:r>
                      <a:br>
                        <a:rPr lang="en-US" sz="1200" b="0" i="0" u="none" strike="noStrike">
                          <a:solidFill>
                            <a:srgbClr val="000000"/>
                          </a:solidFill>
                          <a:latin typeface="Arial"/>
                        </a:rPr>
                      </a:br>
                      <a:r>
                        <a:rPr lang="en-US" sz="1200" b="0" i="0" u="none" strike="noStrike">
                          <a:solidFill>
                            <a:srgbClr val="000000"/>
                          </a:solidFill>
                          <a:latin typeface="Arial"/>
                        </a:rPr>
                        <a:t>National Highway Circle, </a:t>
                      </a:r>
                      <a:br>
                        <a:rPr lang="en-US" sz="1200" b="0" i="0" u="none" strike="noStrike">
                          <a:solidFill>
                            <a:srgbClr val="000000"/>
                          </a:solidFill>
                          <a:latin typeface="Arial"/>
                        </a:rPr>
                      </a:br>
                      <a:r>
                        <a:rPr lang="en-US" sz="1200" b="0" i="0" u="none" strike="noStrike">
                          <a:solidFill>
                            <a:srgbClr val="000000"/>
                          </a:solidFill>
                          <a:latin typeface="Arial"/>
                        </a:rPr>
                        <a:t>ErrumManzil, Hyderabad,</a:t>
                      </a:r>
                      <a:br>
                        <a:rPr lang="en-US" sz="1200" b="0" i="0" u="none" strike="noStrike">
                          <a:solidFill>
                            <a:srgbClr val="000000"/>
                          </a:solidFill>
                          <a:latin typeface="Arial"/>
                        </a:rPr>
                      </a:br>
                      <a:r>
                        <a:rPr lang="en-US" sz="1200" b="0" i="0" u="none" strike="noStrike">
                          <a:solidFill>
                            <a:srgbClr val="000000"/>
                          </a:solidFill>
                          <a:latin typeface="Arial"/>
                        </a:rPr>
                        <a:t>Telangana State</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latin typeface="Arial"/>
                        </a:rPr>
                        <a:t>      9,515,409 </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latin typeface="Arial"/>
                        </a:rPr>
                        <a:t>10.00%</a:t>
                      </a:r>
                    </a:p>
                  </a:txBody>
                  <a:tcPr marL="9343" marR="9343" marT="93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75483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Improvement to Nagpur- Mumbai Road to NH Standards </a:t>
            </a:r>
            <a:r>
              <a:rPr lang="en-US" sz="2000" b="1" dirty="0">
                <a:solidFill>
                  <a:prstClr val="white"/>
                </a:solidFill>
                <a:latin typeface="Franklin Gothic Book" pitchFamily="34" charset="0"/>
                <a:ea typeface="Helvetica Neue UltraLight"/>
              </a:rPr>
              <a:t>Maharashtra</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9094B0AD-4274-48EF-AFC2-9987E6A69A8D}"/>
              </a:ext>
            </a:extLst>
          </p:cNvPr>
          <p:cNvSpPr txBox="1">
            <a:spLocks noChangeArrowheads="1"/>
          </p:cNvSpPr>
          <p:nvPr/>
        </p:nvSpPr>
        <p:spPr bwMode="auto">
          <a:xfrm>
            <a:off x="12060853" y="902017"/>
            <a:ext cx="2533261" cy="4431983"/>
          </a:xfrm>
          <a:prstGeom prst="rect">
            <a:avLst/>
          </a:prstGeom>
          <a:noFill/>
          <a:ln w="9525">
            <a:noFill/>
            <a:miter lim="800000"/>
            <a:headEnd/>
            <a:tailEnd/>
          </a:ln>
        </p:spPr>
        <p:txBody>
          <a:bodyPr wrap="square" lIns="0" tIns="0" rIns="0" bIns="0">
            <a:spAutoFit/>
          </a:bodyPr>
          <a:lstStyle/>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MSRDC Ltd.</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76.52 KM</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Project Cost: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30.50 Cr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Completion Year: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2004</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Review detailed engineering design and cost estimation for all elements of the highway and review working drawings prepared by the Employer Proof checking of Contractors’ designs. Evaluation of construction bid leading finally to the awarding of contracts Construction Supervision.</a:t>
            </a:r>
          </a:p>
        </p:txBody>
      </p:sp>
      <p:sp>
        <p:nvSpPr>
          <p:cNvPr id="20" name="TextBox 4">
            <a:extLst>
              <a:ext uri="{FF2B5EF4-FFF2-40B4-BE49-F238E27FC236}">
                <a16:creationId xmlns:a16="http://schemas.microsoft.com/office/drawing/2014/main" id="{A091AFAF-21CE-4A04-B09B-47AEA58C7AD1}"/>
              </a:ext>
            </a:extLst>
          </p:cNvPr>
          <p:cNvSpPr txBox="1">
            <a:spLocks noChangeArrowheads="1"/>
          </p:cNvSpPr>
          <p:nvPr/>
        </p:nvSpPr>
        <p:spPr bwMode="auto">
          <a:xfrm>
            <a:off x="12075367" y="5348407"/>
            <a:ext cx="2417148" cy="1661993"/>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a:t>
            </a:r>
          </a:p>
          <a:p>
            <a:pPr marL="171450" indent="-171450" algn="just">
              <a:lnSpc>
                <a:spcPct val="150000"/>
              </a:lnSpc>
              <a:buFont typeface="Arial" panose="020B0604020202020204"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Proposed route starting from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Butibori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on NH7 near Nagpur ending at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Ghoti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near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Igatpuri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on NH3</a:t>
            </a:r>
          </a:p>
          <a:p>
            <a:pPr algn="just">
              <a:lnSpc>
                <a:spcPct val="150000"/>
              </a:lnSpc>
            </a:pP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20">
            <a:extLst>
              <a:ext uri="{FF2B5EF4-FFF2-40B4-BE49-F238E27FC236}">
                <a16:creationId xmlns:a16="http://schemas.microsoft.com/office/drawing/2014/main" id="{570BA11C-4E69-44B2-990B-3403378A55CF}"/>
              </a:ext>
            </a:extLst>
          </p:cNvPr>
          <p:cNvPicPr>
            <a:picLocks/>
          </p:cNvPicPr>
          <p:nvPr/>
        </p:nvPicPr>
        <p:blipFill>
          <a:blip r:embed="rId2" cstate="print"/>
          <a:stretch>
            <a:fillRect/>
          </a:stretch>
        </p:blipFill>
        <p:spPr>
          <a:xfrm>
            <a:off x="228600" y="1066800"/>
            <a:ext cx="11744960" cy="7645400"/>
          </a:xfrm>
          <a:prstGeom prst="rect">
            <a:avLst/>
          </a:prstGeom>
          <a:noFill/>
          <a:ln>
            <a:noFill/>
          </a:ln>
        </p:spPr>
      </p:pic>
    </p:spTree>
    <p:extLst>
      <p:ext uri="{BB962C8B-B14F-4D97-AF65-F5344CB8AC3E}">
        <p14:creationId xmlns:p14="http://schemas.microsoft.com/office/powerpoint/2010/main" val="2195092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Flyover at Kharghar Junction</a:t>
            </a:r>
            <a:r>
              <a:rPr lang="en-US" sz="4400" b="1" dirty="0">
                <a:solidFill>
                  <a:prstClr val="white"/>
                </a:solidFill>
                <a:latin typeface="Franklin Gothic Book" pitchFamily="34" charset="0"/>
                <a:ea typeface="Helvetica Neue Light"/>
                <a:cs typeface="Helvetica Neue Light"/>
              </a:rPr>
              <a:t>, </a:t>
            </a:r>
            <a:r>
              <a:rPr lang="en-US" sz="2000" b="1" dirty="0">
                <a:solidFill>
                  <a:prstClr val="white"/>
                </a:solidFill>
                <a:latin typeface="Franklin Gothic Book" pitchFamily="34" charset="0"/>
                <a:ea typeface="Helvetica Neue UltraLight"/>
              </a:rPr>
              <a:t>Navi Mumbai</a:t>
            </a:r>
            <a:r>
              <a:rPr lang="en-US" sz="4000" b="1" dirty="0">
                <a:solidFill>
                  <a:prstClr val="white"/>
                </a:solidFill>
                <a:latin typeface="Franklin Gothic Book" pitchFamily="34" charset="0"/>
                <a:ea typeface="Helvetica Neue Light"/>
                <a:cs typeface="Helvetica Neue Light"/>
              </a:rPr>
              <a:t>, </a:t>
            </a:r>
            <a:r>
              <a:rPr lang="en-US" sz="2000" b="1" dirty="0">
                <a:solidFill>
                  <a:prstClr val="white"/>
                </a:solidFill>
                <a:latin typeface="Franklin Gothic Book" pitchFamily="34" charset="0"/>
                <a:ea typeface="Helvetica Neue UltraLight"/>
              </a:rPr>
              <a:t>Maharashtra</a:t>
            </a:r>
            <a:endParaRPr lang="en-US" sz="24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EA426925-4204-4678-96DA-6C80F3F70A5D}"/>
              </a:ext>
            </a:extLst>
          </p:cNvPr>
          <p:cNvSpPr txBox="1">
            <a:spLocks noChangeArrowheads="1"/>
          </p:cNvSpPr>
          <p:nvPr/>
        </p:nvSpPr>
        <p:spPr bwMode="auto">
          <a:xfrm>
            <a:off x="11847286" y="838200"/>
            <a:ext cx="2783114" cy="6093976"/>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Maharashtra State Road Development Corporation</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Flyover: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0.634 Km</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24.20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mts</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 width</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6 lanes flyover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Project Cost: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INR 14 Cr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Completion Year: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2000</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 </a:t>
            </a:r>
          </a:p>
          <a:p>
            <a:pPr>
              <a:lnSpc>
                <a:spcPct val="150000"/>
              </a:lnSpc>
            </a:pPr>
            <a:r>
              <a:rPr lang="en-GB" sz="1200" dirty="0">
                <a:solidFill>
                  <a:prstClr val="black"/>
                </a:solidFill>
              </a:rPr>
              <a:t>T</a:t>
            </a: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otal Project Management Consultancy services including Proof consultancy Detailed topographic survey of existing carriage way with reference to the proposed flyover</a:t>
            </a: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nSpc>
                <a:spcPct val="150000"/>
              </a:lnSpc>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Geo-technical investigations for design of flyover foundations</a:t>
            </a: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nSpc>
                <a:spcPct val="150000"/>
              </a:lnSpc>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Quality Control procedures and Quality Management System Scheduling and Monitoring of construction activities </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C1A3F492-DF21-425B-8A0B-829B37182E02}"/>
              </a:ext>
            </a:extLst>
          </p:cNvPr>
          <p:cNvSpPr txBox="1">
            <a:spLocks noChangeArrowheads="1"/>
          </p:cNvSpPr>
          <p:nvPr/>
        </p:nvSpPr>
        <p:spPr bwMode="auto">
          <a:xfrm>
            <a:off x="11811000" y="6858000"/>
            <a:ext cx="2721948" cy="1905073"/>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a:t>
            </a:r>
          </a:p>
          <a:p>
            <a:pPr marL="171450" indent="-171450">
              <a:lnSpc>
                <a:spcPct val="150000"/>
              </a:lnSpc>
              <a:buFont typeface="Arial" pitchFamily="34" charset="0"/>
              <a:buChar char="•"/>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Cable stayed structure for obligatory span (First of its kind in Mumbai City)- 2 </a:t>
            </a:r>
            <a:r>
              <a:rPr lang="en-GB"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Nos</a:t>
            </a: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 of 30m each</a:t>
            </a:r>
          </a:p>
          <a:p>
            <a:pPr marL="171450" indent="-171450">
              <a:lnSpc>
                <a:spcPct val="150000"/>
              </a:lnSpc>
              <a:buFont typeface="Arial" pitchFamily="34" charset="0"/>
              <a:buChar char="•"/>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P.S.C. Pre-tensioned “I” Girders in viaduct spans – total 18 </a:t>
            </a:r>
            <a:r>
              <a:rPr lang="en-GB"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nos</a:t>
            </a: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 of viaduct spans of approx. 16.55m each</a:t>
            </a: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20">
            <a:extLst>
              <a:ext uri="{FF2B5EF4-FFF2-40B4-BE49-F238E27FC236}">
                <a16:creationId xmlns:a16="http://schemas.microsoft.com/office/drawing/2014/main" id="{62DB7D86-15A1-4662-8459-E0B933D250D2}"/>
              </a:ext>
            </a:extLst>
          </p:cNvPr>
          <p:cNvPicPr>
            <a:picLocks/>
          </p:cNvPicPr>
          <p:nvPr/>
        </p:nvPicPr>
        <p:blipFill>
          <a:blip r:embed="rId2" cstate="print">
            <a:lum bright="12000"/>
          </a:blip>
          <a:stretch>
            <a:fillRect/>
          </a:stretch>
        </p:blipFill>
        <p:spPr>
          <a:xfrm>
            <a:off x="304800" y="990600"/>
            <a:ext cx="11430000" cy="7670798"/>
          </a:xfrm>
          <a:prstGeom prst="rect">
            <a:avLst/>
          </a:prstGeom>
          <a:noFill/>
          <a:ln>
            <a:noFill/>
          </a:ln>
        </p:spPr>
      </p:pic>
    </p:spTree>
    <p:extLst>
      <p:ext uri="{BB962C8B-B14F-4D97-AF65-F5344CB8AC3E}">
        <p14:creationId xmlns:p14="http://schemas.microsoft.com/office/powerpoint/2010/main" val="183013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Flyover at Nerul Junction</a:t>
            </a:r>
            <a:r>
              <a:rPr lang="en-US" sz="4800" b="1" dirty="0">
                <a:solidFill>
                  <a:prstClr val="white"/>
                </a:solidFill>
                <a:latin typeface="Franklin Gothic Book" pitchFamily="34" charset="0"/>
                <a:ea typeface="Helvetica Neue Light"/>
                <a:cs typeface="Helvetica Neue Light"/>
              </a:rPr>
              <a:t>, </a:t>
            </a:r>
            <a:r>
              <a:rPr lang="en-US" sz="2000" b="1" dirty="0">
                <a:solidFill>
                  <a:prstClr val="white"/>
                </a:solidFill>
                <a:latin typeface="Franklin Gothic Book" pitchFamily="34" charset="0"/>
                <a:ea typeface="Helvetica Neue UltraLight"/>
              </a:rPr>
              <a:t>Navi Mumbai, Maharashtra</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B165F3CD-084C-4C60-AB09-B9747B7F8206}"/>
              </a:ext>
            </a:extLst>
          </p:cNvPr>
          <p:cNvSpPr txBox="1">
            <a:spLocks noChangeArrowheads="1"/>
          </p:cNvSpPr>
          <p:nvPr/>
        </p:nvSpPr>
        <p:spPr bwMode="auto">
          <a:xfrm>
            <a:off x="12039600" y="925698"/>
            <a:ext cx="2533261" cy="7201972"/>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Maharashtra State Road Development Corporation</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Flyover: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0.880 Km</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24.20 m – width</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6 lane flyover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Project Cost: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INR 16 CR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Completion Year: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November 1999</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 </a:t>
            </a:r>
          </a:p>
          <a:p>
            <a:pPr>
              <a:lnSpc>
                <a:spcPct val="150000"/>
              </a:lnSpc>
            </a:pPr>
            <a:r>
              <a:rPr lang="en-GB" sz="1200" dirty="0">
                <a:solidFill>
                  <a:prstClr val="black"/>
                </a:solidFill>
              </a:rPr>
              <a:t>T</a:t>
            </a: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otal Project Management Consultancy services including Proof consultancy Detailed topographic survey of existing carriage way with reference to the proposed flyover</a:t>
            </a: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nSpc>
                <a:spcPct val="150000"/>
              </a:lnSpc>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Geo-technical investigations for design of flyover foundations</a:t>
            </a: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nSpc>
                <a:spcPct val="150000"/>
              </a:lnSpc>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Quality Control procedures and Check Lists monitoring the implementation of the Quality Management System Scheduling and Monitoring of construction activities </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gn="just">
              <a:lnSpc>
                <a:spcPct val="150000"/>
              </a:lnSpc>
            </a:pP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a:p>
            <a:pPr algn="just">
              <a:lnSpc>
                <a:spcPct val="150000"/>
              </a:lnSpc>
            </a:pP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4AFBA566-7FB1-4C47-8609-E28193080142}"/>
              </a:ext>
            </a:extLst>
          </p:cNvPr>
          <p:cNvSpPr txBox="1">
            <a:spLocks noChangeArrowheads="1"/>
          </p:cNvSpPr>
          <p:nvPr/>
        </p:nvSpPr>
        <p:spPr bwMode="auto">
          <a:xfrm>
            <a:off x="12039601" y="7502604"/>
            <a:ext cx="2533260" cy="1107996"/>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 </a:t>
            </a:r>
          </a:p>
          <a:p>
            <a:pPr marL="171450" indent="-171450">
              <a:lnSpc>
                <a:spcPct val="150000"/>
              </a:lnSpc>
              <a:buFont typeface="Arial" pitchFamily="34" charset="0"/>
              <a:buChar char="•"/>
            </a:pPr>
            <a:r>
              <a:rPr lang="en-GB" sz="1200" dirty="0">
                <a:solidFill>
                  <a:prstClr val="black">
                    <a:lumMod val="75000"/>
                    <a:lumOff val="25000"/>
                  </a:prstClr>
                </a:solidFill>
                <a:latin typeface="Franklin Gothic Book" pitchFamily="34" charset="0"/>
                <a:ea typeface="Franklin Gothic Book" pitchFamily="34" charset="0"/>
                <a:cs typeface="Franklin Gothic Book" pitchFamily="34" charset="0"/>
              </a:rPr>
              <a:t>Construction of flyover was completed 25 days ahead of the scheduled date of completion</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3" descr="MALLI1">
            <a:extLst>
              <a:ext uri="{FF2B5EF4-FFF2-40B4-BE49-F238E27FC236}">
                <a16:creationId xmlns:a16="http://schemas.microsoft.com/office/drawing/2014/main" id="{DD58FDBB-61DF-4DEA-B12A-7E59D889A8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78" y="1132586"/>
            <a:ext cx="11701922" cy="75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1731543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Improvement &amp; Upgradation of </a:t>
            </a:r>
            <a:r>
              <a:rPr lang="en-US" sz="3600" b="1" dirty="0" err="1">
                <a:solidFill>
                  <a:prstClr val="white"/>
                </a:solidFill>
                <a:latin typeface="Franklin Gothic Book" pitchFamily="34" charset="0"/>
                <a:ea typeface="Helvetica Neue Light"/>
                <a:cs typeface="Helvetica Neue Light"/>
              </a:rPr>
              <a:t>Aizwal</a:t>
            </a:r>
            <a:r>
              <a:rPr lang="en-US" sz="3600" b="1" dirty="0">
                <a:solidFill>
                  <a:prstClr val="white"/>
                </a:solidFill>
                <a:latin typeface="Franklin Gothic Book" pitchFamily="34" charset="0"/>
                <a:ea typeface="Helvetica Neue Light"/>
                <a:cs typeface="Helvetica Neue Light"/>
              </a:rPr>
              <a:t> Bypass</a:t>
            </a:r>
            <a:r>
              <a:rPr lang="en-US" sz="4400" b="1" dirty="0">
                <a:solidFill>
                  <a:prstClr val="white"/>
                </a:solidFill>
                <a:latin typeface="Franklin Gothic Book" pitchFamily="34" charset="0"/>
                <a:ea typeface="Helvetica Neue Light"/>
                <a:cs typeface="Helvetica Neue Light"/>
              </a:rPr>
              <a:t>, </a:t>
            </a:r>
            <a:r>
              <a:rPr lang="en-US" sz="2000" b="1" dirty="0">
                <a:solidFill>
                  <a:prstClr val="white"/>
                </a:solidFill>
                <a:latin typeface="Franklin Gothic Book" pitchFamily="34" charset="0"/>
                <a:ea typeface="Helvetica Neue UltraLight"/>
                <a:cs typeface="Arial" pitchFamily="34" charset="0"/>
              </a:rPr>
              <a:t>Assam</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CE3BD1B7-AB4A-49B9-81E2-D36D558F02FD}"/>
              </a:ext>
            </a:extLst>
          </p:cNvPr>
          <p:cNvSpPr txBox="1">
            <a:spLocks noChangeArrowheads="1"/>
          </p:cNvSpPr>
          <p:nvPr/>
        </p:nvSpPr>
        <p:spPr bwMode="auto">
          <a:xfrm>
            <a:off x="12039600" y="914400"/>
            <a:ext cx="2533261" cy="4708981"/>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Govt. of Mizoram, Public Works Department</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184Km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Project Cost: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INR 200 Cr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Completion Year: </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2004</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Supervision of construction works, which involves embankment, pavement, bridges, CD works, service roads, shoulders, provision of traffic signs etc. Preparation of quality assurance manual and Quality assurance of works</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2ED751A2-F619-4625-A031-66969818E167}"/>
              </a:ext>
            </a:extLst>
          </p:cNvPr>
          <p:cNvSpPr txBox="1">
            <a:spLocks noChangeArrowheads="1"/>
          </p:cNvSpPr>
          <p:nvPr/>
        </p:nvSpPr>
        <p:spPr bwMode="auto">
          <a:xfrm>
            <a:off x="12049233" y="5562600"/>
            <a:ext cx="2549028" cy="2769989"/>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The Improvement Work consists of widening of road with side drains and shoulders, rebuilding  the pavements, construction of new bridges and </a:t>
            </a:r>
            <a:r>
              <a:rPr lang="en-US" sz="1200" dirty="0">
                <a:solidFill>
                  <a:prstClr val="black"/>
                </a:solidFill>
              </a:rPr>
              <a:t>culverts, construction of retaining walls, breast walls, and slope protection works improvement of road geometry and junctions, provisions of road signs .</a:t>
            </a:r>
          </a:p>
        </p:txBody>
      </p:sp>
      <p:pic>
        <p:nvPicPr>
          <p:cNvPr id="21" name="Picture 2">
            <a:extLst>
              <a:ext uri="{FF2B5EF4-FFF2-40B4-BE49-F238E27FC236}">
                <a16:creationId xmlns:a16="http://schemas.microsoft.com/office/drawing/2014/main" id="{33233EC1-5AE2-4F42-BBFA-E0D869D2BE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65200"/>
            <a:ext cx="11734800" cy="764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0290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Improvement to Nagpur-Aurangabad-</a:t>
            </a:r>
            <a:r>
              <a:rPr lang="en-US" sz="3600" b="1" dirty="0" err="1">
                <a:solidFill>
                  <a:prstClr val="white"/>
                </a:solidFill>
                <a:latin typeface="Franklin Gothic Book" pitchFamily="34" charset="0"/>
                <a:ea typeface="Helvetica Neue Light"/>
                <a:cs typeface="Helvetica Neue Light"/>
              </a:rPr>
              <a:t>Ghoti</a:t>
            </a:r>
            <a:r>
              <a:rPr lang="en-US" sz="3600" b="1" dirty="0">
                <a:solidFill>
                  <a:prstClr val="white"/>
                </a:solidFill>
                <a:latin typeface="Franklin Gothic Book" pitchFamily="34" charset="0"/>
                <a:ea typeface="Helvetica Neue Light"/>
                <a:cs typeface="Helvetica Neue Light"/>
              </a:rPr>
              <a:t>-Mumbai Road </a:t>
            </a:r>
            <a:r>
              <a:rPr lang="en-US" sz="2000" b="1" dirty="0">
                <a:solidFill>
                  <a:prstClr val="white"/>
                </a:solidFill>
                <a:latin typeface="Franklin Gothic Book" pitchFamily="34" charset="0"/>
                <a:ea typeface="Helvetica Neue UltraLight"/>
                <a:cs typeface="Arial" pitchFamily="34" charset="0"/>
              </a:rPr>
              <a:t>Maharashtra</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D482FAF7-3EBF-405A-828A-42C6A584DCA3}"/>
              </a:ext>
            </a:extLst>
          </p:cNvPr>
          <p:cNvSpPr txBox="1">
            <a:spLocks noChangeArrowheads="1"/>
          </p:cNvSpPr>
          <p:nvPr/>
        </p:nvSpPr>
        <p:spPr bwMode="auto">
          <a:xfrm>
            <a:off x="12039600" y="914400"/>
            <a:ext cx="2533261" cy="1938992"/>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MSRDC Ltd</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700Km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Project Management Consultancy</a:t>
            </a:r>
          </a:p>
          <a:p>
            <a:pPr>
              <a:lnSpc>
                <a:spcPct val="150000"/>
              </a:lnSpc>
            </a:pPr>
            <a:r>
              <a:rPr lang="en-US" sz="1200" dirty="0">
                <a:solidFill>
                  <a:prstClr val="black"/>
                </a:solidFill>
              </a:rPr>
              <a:t>Construction Supervision</a:t>
            </a:r>
          </a:p>
        </p:txBody>
      </p:sp>
      <p:sp>
        <p:nvSpPr>
          <p:cNvPr id="20" name="TextBox 4">
            <a:extLst>
              <a:ext uri="{FF2B5EF4-FFF2-40B4-BE49-F238E27FC236}">
                <a16:creationId xmlns:a16="http://schemas.microsoft.com/office/drawing/2014/main" id="{7D4C2993-E6DB-4843-B723-8F76AF6770B1}"/>
              </a:ext>
            </a:extLst>
          </p:cNvPr>
          <p:cNvSpPr txBox="1">
            <a:spLocks noChangeArrowheads="1"/>
          </p:cNvSpPr>
          <p:nvPr/>
        </p:nvSpPr>
        <p:spPr bwMode="auto">
          <a:xfrm>
            <a:off x="12049233" y="3048000"/>
            <a:ext cx="2549028" cy="3323987"/>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The proposed road will be 2 lane-tolled highway.</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The proposed route, starting from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Butibari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on NH7 near Nagpur ending at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Ghoti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near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Igatpuri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on NH3. </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Most of the length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upto</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Sinnar</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passes through plain &amp; rolling terrain and about 65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Kms</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from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Sinnar</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to </a:t>
            </a:r>
            <a:r>
              <a:rPr lang="en-US" sz="1200" dirty="0" err="1">
                <a:solidFill>
                  <a:prstClr val="black">
                    <a:lumMod val="75000"/>
                    <a:lumOff val="25000"/>
                  </a:prstClr>
                </a:solidFill>
                <a:latin typeface="Franklin Gothic Book" pitchFamily="34" charset="0"/>
                <a:ea typeface="Franklin Gothic Book" pitchFamily="34" charset="0"/>
                <a:cs typeface="Franklin Gothic Book" pitchFamily="34" charset="0"/>
              </a:rPr>
              <a:t>Ghoti</a:t>
            </a: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passes through hilly terrain. </a:t>
            </a:r>
          </a:p>
        </p:txBody>
      </p:sp>
      <p:pic>
        <p:nvPicPr>
          <p:cNvPr id="21" name="Picture 20" descr="C:\Documents and Settings\Shinuc\Desktop\SR62_at_SR_462_by_Harrison_Crawford_State_Forest.jpg">
            <a:extLst>
              <a:ext uri="{FF2B5EF4-FFF2-40B4-BE49-F238E27FC236}">
                <a16:creationId xmlns:a16="http://schemas.microsoft.com/office/drawing/2014/main" id="{F429E123-1EE5-4984-9E39-AAD5230DE9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9885"/>
          <a:stretch>
            <a:fillRect/>
          </a:stretch>
        </p:blipFill>
        <p:spPr bwMode="auto">
          <a:xfrm>
            <a:off x="228600" y="914400"/>
            <a:ext cx="11734800" cy="7797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553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8524" fontAlgn="auto">
              <a:spcBef>
                <a:spcPts val="0"/>
              </a:spcBef>
              <a:spcAft>
                <a:spcPts val="0"/>
              </a:spcAft>
              <a:defRPr/>
            </a:pPr>
            <a:r>
              <a:rPr lang="en-US" sz="1800" b="1" dirty="0">
                <a:solidFill>
                  <a:prstClr val="white"/>
                </a:solidFill>
                <a:latin typeface="Franklin Gothic Book" pitchFamily="34" charset="0"/>
                <a:ea typeface="Helvetica Neue Light"/>
                <a:cs typeface="Helvetica Neue Light"/>
              </a:rPr>
              <a:t>Construction Supervision Consultancy Services for Improvement and Upgradation of </a:t>
            </a:r>
            <a:r>
              <a:rPr lang="en-US" sz="1800" b="1" dirty="0" err="1">
                <a:solidFill>
                  <a:prstClr val="white"/>
                </a:solidFill>
                <a:latin typeface="Franklin Gothic Book" pitchFamily="34" charset="0"/>
                <a:ea typeface="Helvetica Neue Light"/>
                <a:cs typeface="Helvetica Neue Light"/>
              </a:rPr>
              <a:t>Aizwal</a:t>
            </a:r>
            <a:r>
              <a:rPr lang="en-US" sz="1800" b="1" dirty="0">
                <a:solidFill>
                  <a:prstClr val="white"/>
                </a:solidFill>
                <a:latin typeface="Franklin Gothic Book" pitchFamily="34" charset="0"/>
                <a:ea typeface="Helvetica Neue Light"/>
                <a:cs typeface="Helvetica Neue Light"/>
              </a:rPr>
              <a:t> Bypass including Bridges and Rehabilitation and Maintenance of </a:t>
            </a:r>
            <a:r>
              <a:rPr lang="en-US" sz="1800" b="1" dirty="0" err="1">
                <a:solidFill>
                  <a:prstClr val="white"/>
                </a:solidFill>
                <a:latin typeface="Franklin Gothic Book" pitchFamily="34" charset="0"/>
                <a:ea typeface="Helvetica Neue Light"/>
                <a:cs typeface="Helvetica Neue Light"/>
              </a:rPr>
              <a:t>Zobawk-Haulawng</a:t>
            </a:r>
            <a:r>
              <a:rPr lang="en-US" sz="1800" b="1" dirty="0">
                <a:solidFill>
                  <a:prstClr val="white"/>
                </a:solidFill>
                <a:latin typeface="Franklin Gothic Book" pitchFamily="34" charset="0"/>
                <a:ea typeface="Helvetica Neue Light"/>
                <a:cs typeface="Helvetica Neue Light"/>
              </a:rPr>
              <a:t> Road and </a:t>
            </a:r>
            <a:r>
              <a:rPr lang="en-US" sz="1800" b="1" dirty="0" err="1">
                <a:solidFill>
                  <a:prstClr val="white"/>
                </a:solidFill>
                <a:latin typeface="Franklin Gothic Book" pitchFamily="34" charset="0"/>
                <a:ea typeface="Helvetica Neue Light"/>
                <a:cs typeface="Helvetica Neue Light"/>
              </a:rPr>
              <a:t>Selesih-Thuampi</a:t>
            </a:r>
            <a:endParaRPr lang="en-US" sz="18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A9C91985-C1CF-4D59-AE79-D16EA5B58D29}"/>
              </a:ext>
            </a:extLst>
          </p:cNvPr>
          <p:cNvSpPr txBox="1">
            <a:spLocks noChangeArrowheads="1"/>
          </p:cNvSpPr>
          <p:nvPr/>
        </p:nvSpPr>
        <p:spPr bwMode="auto">
          <a:xfrm>
            <a:off x="12097139" y="990600"/>
            <a:ext cx="2533261" cy="3323987"/>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a:t>
            </a:r>
          </a:p>
          <a:p>
            <a:pPr>
              <a:lnSpc>
                <a:spcPct val="150000"/>
              </a:lnSpc>
            </a:pPr>
            <a:r>
              <a:rPr lang="en-US" sz="1200" dirty="0">
                <a:solidFill>
                  <a:prstClr val="black"/>
                </a:solidFill>
              </a:rPr>
              <a:t>Public Works Department, Govt. of Mizoram,</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a:t>
            </a: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nSpc>
                <a:spcPct val="150000"/>
              </a:lnSpc>
            </a:pPr>
            <a:r>
              <a:rPr lang="en-US" sz="1200" dirty="0">
                <a:solidFill>
                  <a:prstClr val="black"/>
                </a:solidFill>
              </a:rPr>
              <a:t>123.5 Km </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Project Cost: </a:t>
            </a:r>
          </a:p>
          <a:p>
            <a:pPr>
              <a:lnSpc>
                <a:spcPct val="150000"/>
              </a:lnSpc>
            </a:pPr>
            <a:r>
              <a:rPr lang="en-US" sz="1200" dirty="0">
                <a:solidFill>
                  <a:prstClr val="black"/>
                </a:solidFill>
              </a:rPr>
              <a:t>200 Cr</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Design review of road alignment </a:t>
            </a:r>
          </a:p>
          <a:p>
            <a:pPr>
              <a:lnSpc>
                <a:spcPct val="150000"/>
              </a:lnSpc>
            </a:pPr>
            <a:r>
              <a:rPr lang="en-US" sz="1200" dirty="0">
                <a:solidFill>
                  <a:prstClr val="black"/>
                </a:solidFill>
              </a:rPr>
              <a:t>Design review of Bridge / Structures</a:t>
            </a:r>
          </a:p>
          <a:p>
            <a:pPr>
              <a:lnSpc>
                <a:spcPct val="150000"/>
              </a:lnSpc>
            </a:pPr>
            <a:r>
              <a:rPr lang="en-US" sz="1200" dirty="0">
                <a:solidFill>
                  <a:prstClr val="black"/>
                </a:solidFill>
              </a:rPr>
              <a:t> Supervision</a:t>
            </a:r>
          </a:p>
          <a:p>
            <a:pPr algn="just">
              <a:lnSpc>
                <a:spcPct val="150000"/>
              </a:lnSpc>
            </a:pP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29002BA8-1A48-4610-8A7B-F4D63E313254}"/>
              </a:ext>
            </a:extLst>
          </p:cNvPr>
          <p:cNvSpPr txBox="1">
            <a:spLocks noChangeArrowheads="1"/>
          </p:cNvSpPr>
          <p:nvPr/>
        </p:nvSpPr>
        <p:spPr bwMode="auto">
          <a:xfrm>
            <a:off x="12075367" y="4419600"/>
            <a:ext cx="2417148" cy="1938992"/>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Strengthening and widening to 2 lane of 123.5 Km. of Road</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3 No. of Bridges over Rivers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1 No. of Bypasses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Culverts of various sizes</a:t>
            </a:r>
          </a:p>
          <a:p>
            <a:pPr algn="just">
              <a:lnSpc>
                <a:spcPct val="150000"/>
              </a:lnSpc>
            </a:pP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20" descr="100+510">
            <a:extLst>
              <a:ext uri="{FF2B5EF4-FFF2-40B4-BE49-F238E27FC236}">
                <a16:creationId xmlns:a16="http://schemas.microsoft.com/office/drawing/2014/main" id="{4ECE2FEA-B08E-4742-8C37-F7250CAFFA70}"/>
              </a:ext>
            </a:extLst>
          </p:cNvPr>
          <p:cNvPicPr/>
          <p:nvPr/>
        </p:nvPicPr>
        <p:blipFill>
          <a:blip r:embed="rId2" cstate="print"/>
          <a:srcRect r="37135" b="37135"/>
          <a:stretch>
            <a:fillRect/>
          </a:stretch>
        </p:blipFill>
        <p:spPr bwMode="auto">
          <a:xfrm>
            <a:off x="228600" y="914400"/>
            <a:ext cx="11734800" cy="7784548"/>
          </a:xfrm>
          <a:prstGeom prst="rect">
            <a:avLst/>
          </a:prstGeom>
          <a:noFill/>
        </p:spPr>
      </p:pic>
    </p:spTree>
    <p:extLst>
      <p:ext uri="{BB962C8B-B14F-4D97-AF65-F5344CB8AC3E}">
        <p14:creationId xmlns:p14="http://schemas.microsoft.com/office/powerpoint/2010/main" val="1901194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Four </a:t>
            </a:r>
            <a:r>
              <a:rPr lang="en-US" sz="3600" b="1" dirty="0" err="1">
                <a:solidFill>
                  <a:prstClr val="white"/>
                </a:solidFill>
                <a:latin typeface="Franklin Gothic Book" pitchFamily="34" charset="0"/>
                <a:ea typeface="Helvetica Neue Light"/>
                <a:cs typeface="Helvetica Neue Light"/>
              </a:rPr>
              <a:t>Laning</a:t>
            </a:r>
            <a:r>
              <a:rPr lang="en-US" sz="3600" b="1" dirty="0">
                <a:solidFill>
                  <a:prstClr val="white"/>
                </a:solidFill>
                <a:latin typeface="Franklin Gothic Book" pitchFamily="34" charset="0"/>
                <a:ea typeface="Helvetica Neue Light"/>
                <a:cs typeface="Helvetica Neue Light"/>
              </a:rPr>
              <a:t> and Strengthening of NH-3 </a:t>
            </a:r>
            <a:r>
              <a:rPr lang="en-US" sz="2000" b="1" dirty="0">
                <a:solidFill>
                  <a:prstClr val="white"/>
                </a:solidFill>
                <a:latin typeface="Franklin Gothic Book" pitchFamily="34" charset="0"/>
                <a:ea typeface="Helvetica Neue UltraLight"/>
                <a:cs typeface="Arial" pitchFamily="34" charset="0"/>
              </a:rPr>
              <a:t>Madhya Pradesh</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57784BCE-0F1E-42E8-A141-A72914AFBC59}"/>
              </a:ext>
            </a:extLst>
          </p:cNvPr>
          <p:cNvSpPr txBox="1">
            <a:spLocks noChangeArrowheads="1"/>
          </p:cNvSpPr>
          <p:nvPr/>
        </p:nvSpPr>
        <p:spPr bwMode="auto">
          <a:xfrm>
            <a:off x="12039600" y="914400"/>
            <a:ext cx="2533261" cy="3323987"/>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National Highway Authority of India </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Supervision of construction works </a:t>
            </a:r>
          </a:p>
          <a:p>
            <a:pPr>
              <a:lnSpc>
                <a:spcPct val="150000"/>
              </a:lnSpc>
            </a:pPr>
            <a:r>
              <a:rPr lang="en-US" sz="1200" dirty="0">
                <a:solidFill>
                  <a:prstClr val="black"/>
                </a:solidFill>
              </a:rPr>
              <a:t>Co-ordination between client and the contractor and reporting to the client</a:t>
            </a:r>
          </a:p>
          <a:p>
            <a:pPr>
              <a:lnSpc>
                <a:spcPct val="150000"/>
              </a:lnSpc>
            </a:pPr>
            <a:r>
              <a:rPr lang="en-US" sz="1200" dirty="0">
                <a:solidFill>
                  <a:prstClr val="black"/>
                </a:solidFill>
              </a:rPr>
              <a:t>Preparation of quality assurance manual and Quality assurance of works</a:t>
            </a:r>
          </a:p>
          <a:p>
            <a:pPr>
              <a:lnSpc>
                <a:spcPct val="150000"/>
              </a:lnSpc>
            </a:pPr>
            <a:r>
              <a:rPr lang="en-US" sz="1200" dirty="0">
                <a:solidFill>
                  <a:prstClr val="black"/>
                </a:solidFill>
              </a:rPr>
              <a:t>Checking quality of materials, mix design </a:t>
            </a:r>
            <a:r>
              <a:rPr lang="en-US" sz="1200" dirty="0" err="1">
                <a:solidFill>
                  <a:prstClr val="black"/>
                </a:solidFill>
              </a:rPr>
              <a:t>etc</a:t>
            </a:r>
            <a:r>
              <a:rPr lang="en-US" sz="1200" dirty="0">
                <a:solidFill>
                  <a:prstClr val="black"/>
                </a:solidFill>
              </a:rPr>
              <a:t> and approvals for the same</a:t>
            </a:r>
          </a:p>
        </p:txBody>
      </p:sp>
      <p:sp>
        <p:nvSpPr>
          <p:cNvPr id="20" name="TextBox 4">
            <a:extLst>
              <a:ext uri="{FF2B5EF4-FFF2-40B4-BE49-F238E27FC236}">
                <a16:creationId xmlns:a16="http://schemas.microsoft.com/office/drawing/2014/main" id="{4F1B09B4-4EA5-4A39-8FB9-2696D41142EF}"/>
              </a:ext>
            </a:extLst>
          </p:cNvPr>
          <p:cNvSpPr txBox="1">
            <a:spLocks noChangeArrowheads="1"/>
          </p:cNvSpPr>
          <p:nvPr/>
        </p:nvSpPr>
        <p:spPr bwMode="auto">
          <a:xfrm>
            <a:off x="12049233" y="4419600"/>
            <a:ext cx="2549028" cy="2492990"/>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Widening to 4-lanes and strengthening the existing 2 – lane</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Construction of flexible pavement, flexible overlay on existing pavement, construction of bridges and culverts, construction of high embankment/elevated structures etc. </a:t>
            </a:r>
          </a:p>
        </p:txBody>
      </p:sp>
      <p:pic>
        <p:nvPicPr>
          <p:cNvPr id="21" name="Picture 7" descr="D:\Business development\Reference material\Photographs\Roads Ph\highways-gallata01.jpg">
            <a:extLst>
              <a:ext uri="{FF2B5EF4-FFF2-40B4-BE49-F238E27FC236}">
                <a16:creationId xmlns:a16="http://schemas.microsoft.com/office/drawing/2014/main" id="{82B6B054-B9D5-416E-9792-0F6BE8AE4C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14400"/>
            <a:ext cx="11734799" cy="7797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802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Feasibility of NH-11 – </a:t>
            </a:r>
            <a:r>
              <a:rPr lang="en-US" sz="3600" b="1" dirty="0" err="1">
                <a:solidFill>
                  <a:prstClr val="white"/>
                </a:solidFill>
                <a:latin typeface="Franklin Gothic Book" pitchFamily="34" charset="0"/>
                <a:ea typeface="Helvetica Neue Light"/>
                <a:cs typeface="Helvetica Neue Light"/>
              </a:rPr>
              <a:t>Reengus</a:t>
            </a:r>
            <a:r>
              <a:rPr lang="en-US" sz="3600" b="1" dirty="0">
                <a:solidFill>
                  <a:prstClr val="white"/>
                </a:solidFill>
                <a:latin typeface="Franklin Gothic Book" pitchFamily="34" charset="0"/>
                <a:ea typeface="Helvetica Neue Light"/>
                <a:cs typeface="Helvetica Neue Light"/>
              </a:rPr>
              <a:t> to Sikar BOT (Toll) Project </a:t>
            </a:r>
            <a:r>
              <a:rPr lang="en-US" sz="2000" b="1" dirty="0">
                <a:solidFill>
                  <a:prstClr val="white"/>
                </a:solidFill>
                <a:latin typeface="Franklin Gothic Book" pitchFamily="34" charset="0"/>
                <a:ea typeface="Helvetica Neue UltraLight"/>
                <a:cs typeface="Arial" pitchFamily="34" charset="0"/>
              </a:rPr>
              <a:t>Rajasthan</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455AFAA9-B747-499B-8E04-A763BDAD66DF}"/>
              </a:ext>
            </a:extLst>
          </p:cNvPr>
          <p:cNvSpPr txBox="1">
            <a:spLocks noChangeArrowheads="1"/>
          </p:cNvSpPr>
          <p:nvPr/>
        </p:nvSpPr>
        <p:spPr bwMode="auto">
          <a:xfrm>
            <a:off x="12039600" y="914400"/>
            <a:ext cx="2533261" cy="4431983"/>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National Highways Authority of India</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44 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 Topographical Survey, Hydrological Survey, Road Inventory, Bridge Inventory Geotechnical Investigations</a:t>
            </a:r>
          </a:p>
          <a:p>
            <a:pPr>
              <a:lnSpc>
                <a:spcPct val="150000"/>
              </a:lnSpc>
            </a:pPr>
            <a:r>
              <a:rPr lang="en-US" sz="1200" dirty="0">
                <a:solidFill>
                  <a:prstClr val="black"/>
                </a:solidFill>
              </a:rPr>
              <a:t> Traffic Counts, Axle Load Surveys and Estimation of Future Travel Demand Preparation of Feasibility cum Preliminary Design Report Estimation of Project Cost  preparation of Technical Schedules and Bid Documents for the project to be  executed as BOT (toll) project</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22C43037-2A24-4811-B4A8-B51833FA5553}"/>
              </a:ext>
            </a:extLst>
          </p:cNvPr>
          <p:cNvSpPr txBox="1">
            <a:spLocks noChangeArrowheads="1"/>
          </p:cNvSpPr>
          <p:nvPr/>
        </p:nvSpPr>
        <p:spPr bwMode="auto">
          <a:xfrm>
            <a:off x="12049233" y="5486400"/>
            <a:ext cx="2549028" cy="1938992"/>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solidFill>
              </a:rPr>
              <a:t>Strengthening and widening to 2 lane of 44 Km. of Road</a:t>
            </a:r>
          </a:p>
          <a:p>
            <a:pPr marL="171450" indent="-171450">
              <a:lnSpc>
                <a:spcPct val="150000"/>
              </a:lnSpc>
              <a:buFont typeface="Arial" pitchFamily="34" charset="0"/>
              <a:buChar char="•"/>
            </a:pPr>
            <a:r>
              <a:rPr lang="en-US" sz="1200" dirty="0">
                <a:solidFill>
                  <a:prstClr val="black"/>
                </a:solidFill>
              </a:rPr>
              <a:t>3 No. of Bridges over Rivers</a:t>
            </a:r>
          </a:p>
          <a:p>
            <a:pPr marL="171450" indent="-171450">
              <a:lnSpc>
                <a:spcPct val="150000"/>
              </a:lnSpc>
              <a:buFont typeface="Arial" pitchFamily="34" charset="0"/>
              <a:buChar char="•"/>
            </a:pPr>
            <a:r>
              <a:rPr lang="en-US" sz="1200" dirty="0">
                <a:solidFill>
                  <a:prstClr val="black"/>
                </a:solidFill>
              </a:rPr>
              <a:t>One No. of Grade Separator</a:t>
            </a:r>
          </a:p>
          <a:p>
            <a:pPr marL="171450" indent="-171450">
              <a:lnSpc>
                <a:spcPct val="150000"/>
              </a:lnSpc>
              <a:buFont typeface="Arial" pitchFamily="34" charset="0"/>
              <a:buChar char="•"/>
            </a:pPr>
            <a:r>
              <a:rPr lang="en-US" sz="1200" dirty="0">
                <a:solidFill>
                  <a:prstClr val="black"/>
                </a:solidFill>
              </a:rPr>
              <a:t>1 No. of Bypasses</a:t>
            </a:r>
          </a:p>
          <a:p>
            <a:pPr marL="171450" indent="-171450">
              <a:lnSpc>
                <a:spcPct val="150000"/>
              </a:lnSpc>
              <a:buFont typeface="Arial" pitchFamily="34" charset="0"/>
              <a:buChar char="•"/>
            </a:pPr>
            <a:r>
              <a:rPr lang="en-US" sz="1200" dirty="0">
                <a:solidFill>
                  <a:prstClr val="black"/>
                </a:solidFill>
              </a:rPr>
              <a:t>One No. of Toll Plaza.</a:t>
            </a:r>
          </a:p>
        </p:txBody>
      </p:sp>
      <p:pic>
        <p:nvPicPr>
          <p:cNvPr id="21" name="Picture 20">
            <a:extLst>
              <a:ext uri="{FF2B5EF4-FFF2-40B4-BE49-F238E27FC236}">
                <a16:creationId xmlns:a16="http://schemas.microsoft.com/office/drawing/2014/main" id="{CF60C05D-1751-4A58-817E-6CD783D211B5}"/>
              </a:ext>
            </a:extLst>
          </p:cNvPr>
          <p:cNvPicPr>
            <a:picLocks/>
          </p:cNvPicPr>
          <p:nvPr/>
        </p:nvPicPr>
        <p:blipFill>
          <a:blip r:embed="rId2" cstate="print"/>
          <a:stretch>
            <a:fillRect/>
          </a:stretch>
        </p:blipFill>
        <p:spPr>
          <a:xfrm>
            <a:off x="228600" y="990600"/>
            <a:ext cx="11744960" cy="7636932"/>
          </a:xfrm>
          <a:prstGeom prst="rect">
            <a:avLst/>
          </a:prstGeom>
          <a:noFill/>
          <a:ln>
            <a:noFill/>
          </a:ln>
        </p:spPr>
      </p:pic>
    </p:spTree>
    <p:extLst>
      <p:ext uri="{BB962C8B-B14F-4D97-AF65-F5344CB8AC3E}">
        <p14:creationId xmlns:p14="http://schemas.microsoft.com/office/powerpoint/2010/main" val="214247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C:\Users\Bhupen\Desktop\GREEN PAGE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53074"/>
            <a:ext cx="12725400" cy="7881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8894764"/>
            <a:ext cx="14630400" cy="292341"/>
          </a:xfrm>
          <a:prstGeom prst="rect">
            <a:avLst/>
          </a:prstGeom>
          <a:noFill/>
        </p:spPr>
        <p:txBody>
          <a:bodyPr wrap="square" lIns="91394" tIns="45697" rIns="91394" bIns="45697" rtlCol="0">
            <a:spAutoFit/>
          </a:bodyPr>
          <a:lstStyle/>
          <a:p>
            <a:pPr algn="r">
              <a:defRPr/>
            </a:pPr>
            <a:endParaRPr lang="en-US" sz="1300" b="1" dirty="0">
              <a:solidFill>
                <a:schemeClr val="bg1"/>
              </a:solidFill>
            </a:endParaRPr>
          </a:p>
        </p:txBody>
      </p:sp>
      <p:sp>
        <p:nvSpPr>
          <p:cNvPr id="5" name="TextBox 4"/>
          <p:cNvSpPr txBox="1"/>
          <p:nvPr/>
        </p:nvSpPr>
        <p:spPr>
          <a:xfrm>
            <a:off x="76200" y="8851623"/>
            <a:ext cx="3581402" cy="292341"/>
          </a:xfrm>
          <a:prstGeom prst="rect">
            <a:avLst/>
          </a:prstGeom>
          <a:noFill/>
        </p:spPr>
        <p:txBody>
          <a:bodyPr wrap="square" lIns="91394" tIns="45697" rIns="91394" bIns="45697" rtlCol="0">
            <a:spAutoFit/>
          </a:bodyPr>
          <a:lstStyle/>
          <a:p>
            <a:pPr algn="r"/>
            <a:r>
              <a:rPr lang="en-US" sz="1300" b="1" dirty="0">
                <a:solidFill>
                  <a:schemeClr val="bg1"/>
                </a:solidFill>
              </a:rPr>
              <a:t>Wadia Techno-Engineering Services Ltd</a:t>
            </a:r>
          </a:p>
        </p:txBody>
      </p:sp>
      <p:sp>
        <p:nvSpPr>
          <p:cNvPr id="11" name="Rectangle 10">
            <a:extLst>
              <a:ext uri="{FF2B5EF4-FFF2-40B4-BE49-F238E27FC236}">
                <a16:creationId xmlns:a16="http://schemas.microsoft.com/office/drawing/2014/main" id="{9230BADE-DE2F-4FBD-BB03-B503B49DFE8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2" name="TextBox 11">
            <a:extLst>
              <a:ext uri="{FF2B5EF4-FFF2-40B4-BE49-F238E27FC236}">
                <a16:creationId xmlns:a16="http://schemas.microsoft.com/office/drawing/2014/main" id="{E2886F7F-AA47-4AD1-ABC3-E6E33284E343}"/>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8" name="Rectangle 7">
            <a:extLst>
              <a:ext uri="{FF2B5EF4-FFF2-40B4-BE49-F238E27FC236}">
                <a16:creationId xmlns:a16="http://schemas.microsoft.com/office/drawing/2014/main" id="{041AC43F-C75C-4CEB-AF7B-CB1DB18C5E19}"/>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marL="0" marR="0" lvl="0" indent="0" algn="l" defTabSz="1270635" rtl="0" eaLnBrk="1" fontAlgn="base" latinLnBrk="0" hangingPunct="1">
              <a:lnSpc>
                <a:spcPct val="11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sym typeface="+mn-ea"/>
              </a:rPr>
              <a:t>GREEN RECOMMENDATIONS as IGBC Founder Member</a:t>
            </a:r>
            <a:endParaRPr lang="en-US" sz="1800" i="1" dirty="0">
              <a:solidFill>
                <a:schemeClr val="bg1"/>
              </a:solidFill>
              <a:latin typeface="Helvetica Neue Light"/>
              <a:ea typeface="Helvetica Neue Light"/>
              <a:cs typeface="Helvetica Neue Light"/>
            </a:endParaRPr>
          </a:p>
        </p:txBody>
      </p:sp>
      <p:sp>
        <p:nvSpPr>
          <p:cNvPr id="9" name="Slide Number Placeholder 2">
            <a:extLst>
              <a:ext uri="{FF2B5EF4-FFF2-40B4-BE49-F238E27FC236}">
                <a16:creationId xmlns:a16="http://schemas.microsoft.com/office/drawing/2014/main" id="{9E2C96E7-E206-4D5A-8E41-95BEE0F93848}"/>
              </a:ext>
            </a:extLst>
          </p:cNvPr>
          <p:cNvSpPr txBox="1">
            <a:spLocks/>
          </p:cNvSpPr>
          <p:nvPr/>
        </p:nvSpPr>
        <p:spPr>
          <a:xfrm>
            <a:off x="10485438" y="8475663"/>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3</a:t>
            </a:fld>
            <a:endParaRPr lang="en-US" dirty="0"/>
          </a:p>
        </p:txBody>
      </p:sp>
    </p:spTree>
    <p:extLst>
      <p:ext uri="{BB962C8B-B14F-4D97-AF65-F5344CB8AC3E}">
        <p14:creationId xmlns:p14="http://schemas.microsoft.com/office/powerpoint/2010/main" val="721959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Feasibility of NH-95 - Ludhiana to Talwandi as BOT Project </a:t>
            </a:r>
            <a:r>
              <a:rPr lang="en-US" sz="2000" b="1" dirty="0">
                <a:solidFill>
                  <a:prstClr val="white"/>
                </a:solidFill>
                <a:latin typeface="Franklin Gothic Book" pitchFamily="34" charset="0"/>
                <a:ea typeface="Helvetica Neue UltraLight"/>
              </a:rPr>
              <a:t>Punjab</a:t>
            </a:r>
            <a:endParaRPr lang="en-US" sz="3200" b="1" dirty="0">
              <a:solidFill>
                <a:prstClr val="white"/>
              </a:solidFill>
              <a:latin typeface="Franklin Gothic Book" pitchFamily="34" charset="0"/>
              <a:ea typeface="Helvetica Neue Light"/>
              <a:cs typeface="Helvetica Neue 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4AEAFC60-D5FA-4F88-B579-84BC731ECCAF}"/>
              </a:ext>
            </a:extLst>
          </p:cNvPr>
          <p:cNvSpPr txBox="1">
            <a:spLocks noChangeArrowheads="1"/>
          </p:cNvSpPr>
          <p:nvPr/>
        </p:nvSpPr>
        <p:spPr bwMode="auto">
          <a:xfrm>
            <a:off x="12060853" y="764024"/>
            <a:ext cx="2533261" cy="4708981"/>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a:t>
            </a:r>
          </a:p>
          <a:p>
            <a:pPr>
              <a:lnSpc>
                <a:spcPct val="150000"/>
              </a:lnSpc>
            </a:pPr>
            <a:r>
              <a:rPr lang="en-US" sz="1200" dirty="0">
                <a:solidFill>
                  <a:prstClr val="black"/>
                </a:solidFill>
              </a:rPr>
              <a:t>National Highways Authority of India</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nSpc>
                <a:spcPct val="150000"/>
              </a:lnSpc>
            </a:pPr>
            <a:r>
              <a:rPr lang="en-US" sz="1200" dirty="0">
                <a:solidFill>
                  <a:prstClr val="black"/>
                </a:solidFill>
              </a:rPr>
              <a:t>78 Km </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Topographical Survey, Hydrological Survey, Road Inventory, Bridge Inventory Geotechnical Investigations</a:t>
            </a:r>
          </a:p>
          <a:p>
            <a:pPr>
              <a:lnSpc>
                <a:spcPct val="150000"/>
              </a:lnSpc>
            </a:pPr>
            <a:r>
              <a:rPr lang="en-US" sz="1200" dirty="0">
                <a:solidFill>
                  <a:prstClr val="black"/>
                </a:solidFill>
              </a:rPr>
              <a:t>Traffic Counts, Axle Load Surveys and Estimation of Future Travel Demand Preparation of Feasibility cum Preliminary Design Report </a:t>
            </a:r>
          </a:p>
          <a:p>
            <a:pPr>
              <a:lnSpc>
                <a:spcPct val="150000"/>
              </a:lnSpc>
            </a:pPr>
            <a:r>
              <a:rPr lang="en-US" sz="1200" dirty="0">
                <a:solidFill>
                  <a:prstClr val="black"/>
                </a:solidFill>
              </a:rPr>
              <a:t>Highway and Bridge Design</a:t>
            </a:r>
          </a:p>
          <a:p>
            <a:pPr>
              <a:lnSpc>
                <a:spcPct val="150000"/>
              </a:lnSpc>
            </a:pPr>
            <a:r>
              <a:rPr lang="en-US" sz="1200" dirty="0">
                <a:solidFill>
                  <a:prstClr val="black"/>
                </a:solidFill>
              </a:rPr>
              <a:t>Estimation of Project Cost</a:t>
            </a:r>
          </a:p>
          <a:p>
            <a:pPr>
              <a:lnSpc>
                <a:spcPct val="150000"/>
              </a:lnSpc>
            </a:pPr>
            <a:r>
              <a:rPr lang="en-US" sz="1200" dirty="0">
                <a:solidFill>
                  <a:prstClr val="black"/>
                </a:solidFill>
              </a:rPr>
              <a:t>Preparation of Technical Schedules and Bid Documents for the project to be executed as BOT (toll) project</a:t>
            </a:r>
          </a:p>
        </p:txBody>
      </p:sp>
      <p:sp>
        <p:nvSpPr>
          <p:cNvPr id="20" name="TextBox 4">
            <a:extLst>
              <a:ext uri="{FF2B5EF4-FFF2-40B4-BE49-F238E27FC236}">
                <a16:creationId xmlns:a16="http://schemas.microsoft.com/office/drawing/2014/main" id="{CD9463D9-84FC-4488-AD59-5F9097BB0123}"/>
              </a:ext>
            </a:extLst>
          </p:cNvPr>
          <p:cNvSpPr txBox="1">
            <a:spLocks noChangeArrowheads="1"/>
          </p:cNvSpPr>
          <p:nvPr/>
        </p:nvSpPr>
        <p:spPr bwMode="auto">
          <a:xfrm>
            <a:off x="12075367" y="5562600"/>
            <a:ext cx="2417148" cy="2769989"/>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Strengthening and widening to 2 lane of 78 Km. of Road</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12 No. of Bridges over Rivers, 5 No. of Grade Separator </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 No. of Bypasses, 18 Underpass, 51 RCC Culverts, 28 Bus Bays , 2 Truck Lay Bays, One No. of Toll Plaza</a:t>
            </a:r>
          </a:p>
          <a:p>
            <a:pPr algn="just">
              <a:lnSpc>
                <a:spcPct val="150000"/>
              </a:lnSpc>
            </a:pP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5" descr="DSCN0011">
            <a:extLst>
              <a:ext uri="{FF2B5EF4-FFF2-40B4-BE49-F238E27FC236}">
                <a16:creationId xmlns:a16="http://schemas.microsoft.com/office/drawing/2014/main" id="{697405C5-914B-476B-94FD-98FFE146E6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14400"/>
            <a:ext cx="11734800" cy="778454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617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Detailed project report for NH-23 from </a:t>
            </a:r>
            <a:r>
              <a:rPr lang="en-US" sz="3600" b="1" dirty="0" err="1">
                <a:solidFill>
                  <a:prstClr val="white"/>
                </a:solidFill>
                <a:latin typeface="Franklin Gothic Book" pitchFamily="34" charset="0"/>
                <a:ea typeface="Helvetica Neue Light"/>
                <a:cs typeface="Helvetica Neue Light"/>
              </a:rPr>
              <a:t>Birmitrapur</a:t>
            </a:r>
            <a:r>
              <a:rPr lang="en-US" sz="3600" b="1" dirty="0">
                <a:solidFill>
                  <a:prstClr val="white"/>
                </a:solidFill>
                <a:latin typeface="Franklin Gothic Book" pitchFamily="34" charset="0"/>
                <a:ea typeface="Helvetica Neue Light"/>
                <a:cs typeface="Helvetica Neue Light"/>
              </a:rPr>
              <a:t> to </a:t>
            </a:r>
            <a:r>
              <a:rPr lang="en-US" sz="3600" b="1" dirty="0" err="1">
                <a:solidFill>
                  <a:prstClr val="white"/>
                </a:solidFill>
                <a:latin typeface="Franklin Gothic Book" pitchFamily="34" charset="0"/>
                <a:ea typeface="Helvetica Neue Light"/>
                <a:cs typeface="Helvetica Neue Light"/>
              </a:rPr>
              <a:t>Palhara</a:t>
            </a:r>
            <a:r>
              <a:rPr lang="en-US" sz="3600" b="1" dirty="0">
                <a:solidFill>
                  <a:prstClr val="white"/>
                </a:solidFill>
                <a:latin typeface="Franklin Gothic Book" pitchFamily="34" charset="0"/>
                <a:ea typeface="Helvetica Neue Light"/>
                <a:cs typeface="Helvetica Neue Light"/>
              </a:rPr>
              <a:t> </a:t>
            </a:r>
            <a:r>
              <a:rPr lang="en-US" sz="2000" b="1" dirty="0">
                <a:solidFill>
                  <a:prstClr val="white"/>
                </a:solidFill>
                <a:latin typeface="Franklin Gothic Book" pitchFamily="34" charset="0"/>
                <a:ea typeface="Helvetica Neue UltraLight"/>
              </a:rPr>
              <a:t>Orissa</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5512E6C3-903A-4173-A11A-F0704FCB3916}"/>
              </a:ext>
            </a:extLst>
          </p:cNvPr>
          <p:cNvSpPr txBox="1">
            <a:spLocks noChangeArrowheads="1"/>
          </p:cNvSpPr>
          <p:nvPr/>
        </p:nvSpPr>
        <p:spPr bwMode="auto">
          <a:xfrm>
            <a:off x="12060853" y="764024"/>
            <a:ext cx="2533261" cy="3600986"/>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a:t>
            </a:r>
          </a:p>
          <a:p>
            <a:pPr>
              <a:lnSpc>
                <a:spcPct val="150000"/>
              </a:lnSpc>
            </a:pPr>
            <a:r>
              <a:rPr lang="en-US" sz="1200" dirty="0">
                <a:solidFill>
                  <a:prstClr val="black"/>
                </a:solidFill>
              </a:rPr>
              <a:t>National Highways Authority of India</a:t>
            </a:r>
          </a:p>
          <a:p>
            <a:pPr algn="just">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 </a:t>
            </a: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nSpc>
                <a:spcPct val="150000"/>
              </a:lnSpc>
            </a:pPr>
            <a:r>
              <a:rPr lang="en-US" sz="1200" dirty="0">
                <a:solidFill>
                  <a:prstClr val="black"/>
                </a:solidFill>
              </a:rPr>
              <a:t>128 Km </a:t>
            </a:r>
          </a:p>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Topographical Survey, Hydrological Survey, Road Inventory, Bridge Inventory Geotechnical Investigations</a:t>
            </a:r>
          </a:p>
          <a:p>
            <a:pPr>
              <a:lnSpc>
                <a:spcPct val="150000"/>
              </a:lnSpc>
            </a:pPr>
            <a:r>
              <a:rPr lang="en-US" sz="1200" dirty="0">
                <a:solidFill>
                  <a:prstClr val="black"/>
                </a:solidFill>
              </a:rPr>
              <a:t>Traffic Counts, Axle Load Surveys and Estimation of Future Travel Demand Preparation of Detailed Project Report Estimation of Project Cost Preparation of Bid Documents</a:t>
            </a:r>
            <a:endPar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sp>
        <p:nvSpPr>
          <p:cNvPr id="20" name="TextBox 4">
            <a:extLst>
              <a:ext uri="{FF2B5EF4-FFF2-40B4-BE49-F238E27FC236}">
                <a16:creationId xmlns:a16="http://schemas.microsoft.com/office/drawing/2014/main" id="{DA3034EF-6583-46EE-BDEB-06E8E5E81E7B}"/>
              </a:ext>
            </a:extLst>
          </p:cNvPr>
          <p:cNvSpPr txBox="1">
            <a:spLocks noChangeArrowheads="1"/>
          </p:cNvSpPr>
          <p:nvPr/>
        </p:nvSpPr>
        <p:spPr bwMode="auto">
          <a:xfrm>
            <a:off x="12075367" y="4572000"/>
            <a:ext cx="2417148" cy="1661993"/>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Strengthening and widening to 2 lane of 128 Km. of Road</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35 No. of Bridges over Rivers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3 No. of Bypasses</a:t>
            </a:r>
          </a:p>
          <a:p>
            <a:pPr algn="just">
              <a:lnSpc>
                <a:spcPct val="150000"/>
              </a:lnSpc>
            </a:pPr>
            <a:endPar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endParaRPr>
          </a:p>
        </p:txBody>
      </p:sp>
      <p:pic>
        <p:nvPicPr>
          <p:cNvPr id="21" name="Picture 5" descr="E:\Share Folder\BP NH-23 1.jpg">
            <a:extLst>
              <a:ext uri="{FF2B5EF4-FFF2-40B4-BE49-F238E27FC236}">
                <a16:creationId xmlns:a16="http://schemas.microsoft.com/office/drawing/2014/main" id="{71EA4702-1877-476B-AB62-67C2E5BAF45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48317"/>
          <a:stretch>
            <a:fillRect/>
          </a:stretch>
        </p:blipFill>
        <p:spPr bwMode="auto">
          <a:xfrm>
            <a:off x="228600" y="914400"/>
            <a:ext cx="11734799" cy="778454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801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4/6-laning of Rohtak to </a:t>
            </a:r>
            <a:r>
              <a:rPr lang="en-US" sz="3600" b="1" dirty="0" err="1">
                <a:solidFill>
                  <a:prstClr val="white"/>
                </a:solidFill>
                <a:latin typeface="Franklin Gothic Book" pitchFamily="34" charset="0"/>
                <a:ea typeface="Helvetica Neue Light"/>
                <a:cs typeface="Helvetica Neue Light"/>
              </a:rPr>
              <a:t>Jind</a:t>
            </a:r>
            <a:r>
              <a:rPr lang="en-US" sz="3600" b="1" dirty="0">
                <a:solidFill>
                  <a:prstClr val="white"/>
                </a:solidFill>
                <a:latin typeface="Franklin Gothic Book" pitchFamily="34" charset="0"/>
                <a:ea typeface="Helvetica Neue Light"/>
                <a:cs typeface="Helvetica Neue Light"/>
              </a:rPr>
              <a:t> Section of NH-71 </a:t>
            </a:r>
            <a:r>
              <a:rPr lang="en-US" sz="2000" b="1" dirty="0">
                <a:solidFill>
                  <a:prstClr val="white"/>
                </a:solidFill>
                <a:latin typeface="Franklin Gothic Book" pitchFamily="34" charset="0"/>
                <a:ea typeface="Helvetica Neue UltraLight"/>
                <a:cs typeface="Arial" pitchFamily="34" charset="0"/>
              </a:rPr>
              <a:t>Haryana</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77BDECD0-15A1-4195-BF6B-03F3A7942B92}"/>
              </a:ext>
            </a:extLst>
          </p:cNvPr>
          <p:cNvSpPr txBox="1">
            <a:spLocks noChangeArrowheads="1"/>
          </p:cNvSpPr>
          <p:nvPr/>
        </p:nvSpPr>
        <p:spPr bwMode="auto">
          <a:xfrm>
            <a:off x="12039600" y="914400"/>
            <a:ext cx="2533261" cy="3877985"/>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National Highways Authority of India</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48.60 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Traffic count, axle load surveys and estimation of future travel demand.</a:t>
            </a:r>
          </a:p>
          <a:p>
            <a:pPr>
              <a:lnSpc>
                <a:spcPct val="150000"/>
              </a:lnSpc>
            </a:pPr>
            <a:r>
              <a:rPr lang="en-US" sz="1200" dirty="0">
                <a:solidFill>
                  <a:prstClr val="black"/>
                </a:solidFill>
              </a:rPr>
              <a:t>topographic, hydrological and surveys  Geotechnical Investigation, including testing of the existing road pavement. Conceptual, Preliminary and Design report  Preparation of tender documents Estimation of project cost </a:t>
            </a:r>
          </a:p>
        </p:txBody>
      </p:sp>
      <p:sp>
        <p:nvSpPr>
          <p:cNvPr id="20" name="TextBox 4">
            <a:extLst>
              <a:ext uri="{FF2B5EF4-FFF2-40B4-BE49-F238E27FC236}">
                <a16:creationId xmlns:a16="http://schemas.microsoft.com/office/drawing/2014/main" id="{D13227CA-4CDF-4514-B4D2-84B97F5467B3}"/>
              </a:ext>
            </a:extLst>
          </p:cNvPr>
          <p:cNvSpPr txBox="1">
            <a:spLocks noChangeArrowheads="1"/>
          </p:cNvSpPr>
          <p:nvPr/>
        </p:nvSpPr>
        <p:spPr bwMode="auto">
          <a:xfrm>
            <a:off x="12049233" y="4800600"/>
            <a:ext cx="2549028" cy="2492990"/>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48.600 km of dual 4 lane carriageway </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Service road  (18.71km)</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1 Grade Separator</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8 Minor Bridge, 12 Underpass, 49 RCC Culverts </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22 Bus Bays, 2 Truck Lay Bays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1 Toll Plaza</a:t>
            </a:r>
          </a:p>
        </p:txBody>
      </p:sp>
      <p:pic>
        <p:nvPicPr>
          <p:cNvPr id="21" name="Picture 5" descr="D:\Current NHAI &amp; MORTH Project\Rohatak to Jind\Rohtak - Jind     PHOTO\Rohtak - Jind Photo\N.H 71- All Photo's\IMG_0384.jpg">
            <a:extLst>
              <a:ext uri="{FF2B5EF4-FFF2-40B4-BE49-F238E27FC236}">
                <a16:creationId xmlns:a16="http://schemas.microsoft.com/office/drawing/2014/main" id="{D6838006-897D-4CFC-A7DF-EAB99A80F2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53241"/>
          <a:stretch>
            <a:fillRect/>
          </a:stretch>
        </p:blipFill>
        <p:spPr bwMode="auto">
          <a:xfrm>
            <a:off x="228600" y="990600"/>
            <a:ext cx="11734799" cy="7772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18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Light"/>
                <a:cs typeface="Helvetica Neue Light"/>
              </a:rPr>
              <a:t>Upgradation of Rural Roads </a:t>
            </a:r>
            <a:r>
              <a:rPr lang="en-US" sz="2000" b="1" dirty="0">
                <a:solidFill>
                  <a:prstClr val="white"/>
                </a:solidFill>
                <a:latin typeface="Franklin Gothic Book" pitchFamily="34" charset="0"/>
                <a:ea typeface="Helvetica Neue UltraLight"/>
                <a:cs typeface="Arial" pitchFamily="34" charset="0"/>
              </a:rPr>
              <a:t>Bihar</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AD1CADFE-A90E-4854-88DE-050387E02CE9}"/>
              </a:ext>
            </a:extLst>
          </p:cNvPr>
          <p:cNvSpPr txBox="1">
            <a:spLocks noChangeArrowheads="1"/>
          </p:cNvSpPr>
          <p:nvPr/>
        </p:nvSpPr>
        <p:spPr bwMode="auto">
          <a:xfrm>
            <a:off x="12039600" y="914400"/>
            <a:ext cx="2533261" cy="4154984"/>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RWD, Bihar</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113 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Topographical Survey, Hydrological Survey, Road Inventory, Bridge Inventory</a:t>
            </a:r>
          </a:p>
          <a:p>
            <a:pPr>
              <a:lnSpc>
                <a:spcPct val="150000"/>
              </a:lnSpc>
            </a:pPr>
            <a:r>
              <a:rPr lang="en-US" sz="1200" dirty="0">
                <a:solidFill>
                  <a:prstClr val="black"/>
                </a:solidFill>
              </a:rPr>
              <a:t>Geotechnical Investigations</a:t>
            </a:r>
          </a:p>
          <a:p>
            <a:pPr>
              <a:lnSpc>
                <a:spcPct val="150000"/>
              </a:lnSpc>
            </a:pPr>
            <a:r>
              <a:rPr lang="en-US" sz="1200" dirty="0">
                <a:solidFill>
                  <a:prstClr val="black"/>
                </a:solidFill>
              </a:rPr>
              <a:t>Traffic Counts, and Estimation of Future Travel Demand</a:t>
            </a:r>
          </a:p>
          <a:p>
            <a:pPr>
              <a:lnSpc>
                <a:spcPct val="150000"/>
              </a:lnSpc>
            </a:pPr>
            <a:r>
              <a:rPr lang="en-US" sz="1200" dirty="0">
                <a:solidFill>
                  <a:prstClr val="black"/>
                </a:solidFill>
              </a:rPr>
              <a:t>Preparation of Detailed Project Report</a:t>
            </a:r>
          </a:p>
          <a:p>
            <a:pPr>
              <a:lnSpc>
                <a:spcPct val="150000"/>
              </a:lnSpc>
            </a:pPr>
            <a:r>
              <a:rPr lang="en-US" sz="1200" dirty="0">
                <a:solidFill>
                  <a:prstClr val="black"/>
                </a:solidFill>
              </a:rPr>
              <a:t>Estimation of Project Cost</a:t>
            </a:r>
          </a:p>
          <a:p>
            <a:pPr>
              <a:lnSpc>
                <a:spcPct val="150000"/>
              </a:lnSpc>
            </a:pPr>
            <a:r>
              <a:rPr lang="en-US" sz="1200" dirty="0">
                <a:solidFill>
                  <a:prstClr val="black"/>
                </a:solidFill>
              </a:rPr>
              <a:t>Preparation of Bid Documents</a:t>
            </a:r>
          </a:p>
        </p:txBody>
      </p:sp>
      <p:sp>
        <p:nvSpPr>
          <p:cNvPr id="20" name="TextBox 4">
            <a:extLst>
              <a:ext uri="{FF2B5EF4-FFF2-40B4-BE49-F238E27FC236}">
                <a16:creationId xmlns:a16="http://schemas.microsoft.com/office/drawing/2014/main" id="{69283715-C61E-498D-98C4-829801E3F2AC}"/>
              </a:ext>
            </a:extLst>
          </p:cNvPr>
          <p:cNvSpPr txBox="1">
            <a:spLocks noChangeArrowheads="1"/>
          </p:cNvSpPr>
          <p:nvPr/>
        </p:nvSpPr>
        <p:spPr bwMode="auto">
          <a:xfrm>
            <a:off x="12049233" y="5203210"/>
            <a:ext cx="2549028" cy="1107996"/>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Strengthening and alignment correction of 113 Km. of Rural Road </a:t>
            </a:r>
          </a:p>
        </p:txBody>
      </p:sp>
      <p:pic>
        <p:nvPicPr>
          <p:cNvPr id="21" name="Picture 5">
            <a:extLst>
              <a:ext uri="{FF2B5EF4-FFF2-40B4-BE49-F238E27FC236}">
                <a16:creationId xmlns:a16="http://schemas.microsoft.com/office/drawing/2014/main" id="{95CD1184-DB54-4776-87EB-8AA683BF96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2" y="914400"/>
            <a:ext cx="11734798" cy="7848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480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1259">
              <a:lnSpc>
                <a:spcPct val="110000"/>
              </a:lnSpc>
            </a:pPr>
            <a:r>
              <a:rPr kumimoji="1" lang="en-US" sz="3600" b="1" i="1" dirty="0">
                <a:solidFill>
                  <a:schemeClr val="bg1"/>
                </a:solidFill>
                <a:latin typeface="Franklin Gothic Book" pitchFamily="34" charset="0"/>
                <a:ea typeface="Helvetica Neue Light"/>
                <a:cs typeface="Helvetica Neue Light"/>
              </a:rPr>
              <a:t>vg</a:t>
            </a:r>
            <a:endParaRPr lang="en-US" sz="1800" i="1" dirty="0">
              <a:solidFill>
                <a:schemeClr val="bg1"/>
              </a:solidFill>
              <a:latin typeface="Helvetica Neue Light"/>
              <a:ea typeface="Helvetica Neue Light"/>
              <a:cs typeface="Helvetica Neue 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3">
            <a:extLst>
              <a:ext uri="{FF2B5EF4-FFF2-40B4-BE49-F238E27FC236}">
                <a16:creationId xmlns:a16="http://schemas.microsoft.com/office/drawing/2014/main" id="{D5FD12B1-79AD-4DCC-BA87-B0F3A8D9021F}"/>
              </a:ext>
            </a:extLst>
          </p:cNvPr>
          <p:cNvSpPr txBox="1">
            <a:spLocks noChangeArrowheads="1"/>
          </p:cNvSpPr>
          <p:nvPr/>
        </p:nvSpPr>
        <p:spPr bwMode="auto">
          <a:xfrm>
            <a:off x="12097139" y="1219200"/>
            <a:ext cx="2533261" cy="4431983"/>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Client Name: </a:t>
            </a:r>
          </a:p>
          <a:p>
            <a:pPr>
              <a:lnSpc>
                <a:spcPct val="150000"/>
              </a:lnSpc>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RWD, Bihar</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Length of road:  </a:t>
            </a:r>
          </a:p>
          <a:p>
            <a:pPr algn="just">
              <a:lnSpc>
                <a:spcPct val="150000"/>
              </a:lnSpc>
            </a:pPr>
            <a:r>
              <a:rPr lang="en-US" sz="1200" dirty="0">
                <a:solidFill>
                  <a:prstClr val="black"/>
                </a:solidFill>
              </a:rPr>
              <a:t>142 Km </a:t>
            </a:r>
          </a:p>
          <a:p>
            <a:pPr>
              <a:lnSpc>
                <a:spcPct val="150000"/>
              </a:lnSpc>
            </a:pPr>
            <a:r>
              <a:rPr lang="en-US" sz="1200" b="1" dirty="0">
                <a:solidFill>
                  <a:prstClr val="black">
                    <a:lumMod val="75000"/>
                    <a:lumOff val="25000"/>
                  </a:prstClr>
                </a:solidFill>
                <a:latin typeface="Franklin Gothic Book" pitchFamily="34" charset="0"/>
                <a:ea typeface="Franklin Gothic Book" pitchFamily="34" charset="0"/>
                <a:cs typeface="Franklin Gothic Book" pitchFamily="34" charset="0"/>
              </a:rPr>
              <a:t>Services Provided:</a:t>
            </a:r>
          </a:p>
          <a:p>
            <a:pPr>
              <a:lnSpc>
                <a:spcPct val="150000"/>
              </a:lnSpc>
            </a:pPr>
            <a:r>
              <a:rPr lang="en-US" sz="1200" dirty="0">
                <a:solidFill>
                  <a:prstClr val="black"/>
                </a:solidFill>
              </a:rPr>
              <a:t>Topographical Survey, Hydrological Survey, Road Inventory, Bridge Inventory</a:t>
            </a:r>
          </a:p>
          <a:p>
            <a:pPr>
              <a:lnSpc>
                <a:spcPct val="150000"/>
              </a:lnSpc>
            </a:pPr>
            <a:r>
              <a:rPr lang="en-US" sz="1200" dirty="0">
                <a:solidFill>
                  <a:prstClr val="black"/>
                </a:solidFill>
              </a:rPr>
              <a:t>Geotechnical Investigations</a:t>
            </a:r>
          </a:p>
          <a:p>
            <a:pPr>
              <a:lnSpc>
                <a:spcPct val="150000"/>
              </a:lnSpc>
            </a:pPr>
            <a:r>
              <a:rPr lang="en-US" sz="1200" dirty="0">
                <a:solidFill>
                  <a:prstClr val="black"/>
                </a:solidFill>
              </a:rPr>
              <a:t>Traffic Counts, Axle Load Surveys and Estimation of Future Travel Demand</a:t>
            </a:r>
          </a:p>
          <a:p>
            <a:pPr>
              <a:lnSpc>
                <a:spcPct val="150000"/>
              </a:lnSpc>
            </a:pPr>
            <a:r>
              <a:rPr lang="en-US" sz="1200" dirty="0">
                <a:solidFill>
                  <a:prstClr val="black"/>
                </a:solidFill>
              </a:rPr>
              <a:t>Preparation of Detailed Project Report</a:t>
            </a:r>
          </a:p>
          <a:p>
            <a:pPr>
              <a:lnSpc>
                <a:spcPct val="150000"/>
              </a:lnSpc>
            </a:pPr>
            <a:r>
              <a:rPr lang="en-US" sz="1200" dirty="0">
                <a:solidFill>
                  <a:prstClr val="black"/>
                </a:solidFill>
              </a:rPr>
              <a:t>Estimation of Project Cost</a:t>
            </a:r>
          </a:p>
          <a:p>
            <a:pPr>
              <a:lnSpc>
                <a:spcPct val="150000"/>
              </a:lnSpc>
            </a:pPr>
            <a:r>
              <a:rPr lang="en-US" sz="1200" dirty="0">
                <a:solidFill>
                  <a:prstClr val="black"/>
                </a:solidFill>
              </a:rPr>
              <a:t>Preparation of Bid Documents</a:t>
            </a:r>
          </a:p>
        </p:txBody>
      </p:sp>
      <p:sp>
        <p:nvSpPr>
          <p:cNvPr id="20" name="TextBox 4">
            <a:extLst>
              <a:ext uri="{FF2B5EF4-FFF2-40B4-BE49-F238E27FC236}">
                <a16:creationId xmlns:a16="http://schemas.microsoft.com/office/drawing/2014/main" id="{E596A3EF-DF54-4053-A78C-A090339268D3}"/>
              </a:ext>
            </a:extLst>
          </p:cNvPr>
          <p:cNvSpPr txBox="1">
            <a:spLocks noChangeArrowheads="1"/>
          </p:cNvSpPr>
          <p:nvPr/>
        </p:nvSpPr>
        <p:spPr bwMode="auto">
          <a:xfrm>
            <a:off x="12063787" y="6019800"/>
            <a:ext cx="2549028" cy="1384995"/>
          </a:xfrm>
          <a:prstGeom prst="rect">
            <a:avLst/>
          </a:prstGeom>
          <a:noFill/>
          <a:ln w="9525">
            <a:noFill/>
            <a:miter lim="800000"/>
            <a:headEnd/>
            <a:tailEnd/>
          </a:ln>
        </p:spPr>
        <p:txBody>
          <a:bodyPr wrap="square" lIns="0" tIns="0" rIns="0" bIns="0">
            <a:spAutoFit/>
          </a:bodyPr>
          <a:lstStyle/>
          <a:p>
            <a:pPr algn="just">
              <a:lnSpc>
                <a:spcPct val="150000"/>
              </a:lnSpc>
            </a:pPr>
            <a:r>
              <a:rPr lang="en-US" sz="1200" b="1" dirty="0">
                <a:solidFill>
                  <a:prstClr val="black"/>
                </a:solidFill>
              </a:rPr>
              <a:t>Key Features:</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Strengthening and alignment correction of 142 Km. of Road </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1 No. of Bridge over River</a:t>
            </a:r>
          </a:p>
          <a:p>
            <a:pPr marL="171450" indent="-171450">
              <a:lnSpc>
                <a:spcPct val="150000"/>
              </a:lnSpc>
              <a:buFont typeface="Arial" pitchFamily="34" charset="0"/>
              <a:buChar char="•"/>
            </a:pPr>
            <a:r>
              <a:rPr lang="en-US" sz="1200" dirty="0">
                <a:solidFill>
                  <a:prstClr val="black">
                    <a:lumMod val="75000"/>
                    <a:lumOff val="25000"/>
                  </a:prstClr>
                </a:solidFill>
                <a:latin typeface="Franklin Gothic Book" pitchFamily="34" charset="0"/>
                <a:ea typeface="Franklin Gothic Book" pitchFamily="34" charset="0"/>
                <a:cs typeface="Franklin Gothic Book" pitchFamily="34" charset="0"/>
              </a:rPr>
              <a:t>Culverts of various sizes</a:t>
            </a:r>
          </a:p>
        </p:txBody>
      </p:sp>
      <p:pic>
        <p:nvPicPr>
          <p:cNvPr id="21" name="Picture 5" descr="05">
            <a:extLst>
              <a:ext uri="{FF2B5EF4-FFF2-40B4-BE49-F238E27FC236}">
                <a16:creationId xmlns:a16="http://schemas.microsoft.com/office/drawing/2014/main" id="{51AF970F-405D-4E8C-8DC9-1DB5003152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143000"/>
            <a:ext cx="11734797" cy="76200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92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p>
            <a:fld id="{4F65B27B-433F-47A6-BAFB-0F83B6830BA0}" type="slidenum">
              <a:rPr lang="en-US" smtClean="0">
                <a:solidFill>
                  <a:prstClr val="black">
                    <a:tint val="75000"/>
                  </a:prstClr>
                </a:solidFill>
              </a:rPr>
              <a:pPr/>
              <a:t>35</a:t>
            </a:fld>
            <a:endParaRPr lang="en-US" dirty="0">
              <a:solidFill>
                <a:prstClr val="black">
                  <a:tint val="75000"/>
                </a:prstClr>
              </a:solidFill>
            </a:endParaRPr>
          </a:p>
        </p:txBody>
      </p:sp>
      <p:sp>
        <p:nvSpPr>
          <p:cNvPr id="4099" name="Rectangle 6"/>
          <p:cNvSpPr>
            <a:spLocks noChangeArrowheads="1"/>
          </p:cNvSpPr>
          <p:nvPr/>
        </p:nvSpPr>
        <p:spPr bwMode="auto">
          <a:xfrm>
            <a:off x="10485120" y="3632200"/>
            <a:ext cx="3779520" cy="2438400"/>
          </a:xfrm>
          <a:prstGeom prst="rect">
            <a:avLst/>
          </a:prstGeom>
          <a:noFill/>
          <a:ln w="9525">
            <a:solidFill>
              <a:schemeClr val="tx1"/>
            </a:solidFill>
            <a:miter lim="800000"/>
            <a:headEnd/>
            <a:tailEnd/>
          </a:ln>
        </p:spPr>
        <p:txBody>
          <a:bodyPr wrap="none" lIns="135835" tIns="67917" rIns="135835" bIns="67917" anchor="ctr"/>
          <a:lstStyle/>
          <a:p>
            <a:endParaRPr lang="en-US">
              <a:solidFill>
                <a:prstClr val="black"/>
              </a:solidFill>
            </a:endParaRPr>
          </a:p>
        </p:txBody>
      </p:sp>
      <p:sp>
        <p:nvSpPr>
          <p:cNvPr id="4100" name="Rectangle 7"/>
          <p:cNvSpPr>
            <a:spLocks noChangeArrowheads="1"/>
          </p:cNvSpPr>
          <p:nvPr/>
        </p:nvSpPr>
        <p:spPr bwMode="auto">
          <a:xfrm>
            <a:off x="10485120" y="6172200"/>
            <a:ext cx="3779520" cy="2362200"/>
          </a:xfrm>
          <a:prstGeom prst="rect">
            <a:avLst/>
          </a:prstGeom>
          <a:noFill/>
          <a:ln w="9525">
            <a:solidFill>
              <a:schemeClr val="tx1"/>
            </a:solidFill>
            <a:miter lim="800000"/>
            <a:headEnd/>
            <a:tailEnd/>
          </a:ln>
        </p:spPr>
        <p:txBody>
          <a:bodyPr wrap="none" lIns="135835" tIns="67917" rIns="135835" bIns="67917" anchor="ctr"/>
          <a:lstStyle/>
          <a:p>
            <a:endParaRPr lang="en-US">
              <a:solidFill>
                <a:prstClr val="black"/>
              </a:solidFill>
            </a:endParaRPr>
          </a:p>
        </p:txBody>
      </p:sp>
      <p:graphicFrame>
        <p:nvGraphicFramePr>
          <p:cNvPr id="3220" name="Group 148"/>
          <p:cNvGraphicFramePr>
            <a:graphicFrameLocks noGrp="1"/>
          </p:cNvGraphicFramePr>
          <p:nvPr/>
        </p:nvGraphicFramePr>
        <p:xfrm>
          <a:off x="487680" y="1600200"/>
          <a:ext cx="9631680" cy="6628049"/>
        </p:xfrm>
        <a:graphic>
          <a:graphicData uri="http://schemas.openxmlformats.org/drawingml/2006/table">
            <a:tbl>
              <a:tblPr/>
              <a:tblGrid>
                <a:gridCol w="9631680">
                  <a:extLst>
                    <a:ext uri="{9D8B030D-6E8A-4147-A177-3AD203B41FA5}">
                      <a16:colId xmlns:a16="http://schemas.microsoft.com/office/drawing/2014/main" val="20000"/>
                    </a:ext>
                  </a:extLst>
                </a:gridCol>
              </a:tblGrid>
              <a:tr h="1012604">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1900" b="0" i="0" u="none" strike="noStrike" cap="none" normalizeH="0" baseline="0" dirty="0">
                          <a:ln>
                            <a:noFill/>
                          </a:ln>
                          <a:solidFill>
                            <a:schemeClr val="tx1"/>
                          </a:solidFill>
                          <a:effectLst/>
                          <a:latin typeface="Times New Roman" pitchFamily="18" charset="0"/>
                        </a:rPr>
                        <a:t>Govt. of Andhra Pradesh has taken up a massive construction programme in 2004-05, called “JALAYAGNAM”, of Major Irrigation Projects all over the State. </a:t>
                      </a:r>
                      <a:endParaRPr kumimoji="0" lang="en-GB" sz="700" b="0" i="0" u="none" strike="noStrike" cap="none" normalizeH="0" baseline="0" dirty="0">
                        <a:ln>
                          <a:noFill/>
                        </a:ln>
                        <a:solidFill>
                          <a:schemeClr val="tx1"/>
                        </a:solidFill>
                        <a:effectLst/>
                        <a:latin typeface="Times New Roman" pitchFamily="18" charset="0"/>
                      </a:endParaRP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394616">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GB" sz="1900" b="0" i="0" u="none" strike="noStrike" cap="none" normalizeH="0" baseline="0" dirty="0">
                          <a:ln>
                            <a:noFill/>
                          </a:ln>
                          <a:solidFill>
                            <a:schemeClr val="tx1"/>
                          </a:solidFill>
                          <a:effectLst/>
                          <a:latin typeface="Times New Roman" pitchFamily="18" charset="0"/>
                        </a:rPr>
                        <a:t>L</a:t>
                      </a:r>
                      <a:r>
                        <a:rPr kumimoji="0" lang="en-GB" sz="1900" b="0" i="0" u="none" strike="noStrike" kern="1200" cap="none" normalizeH="0" baseline="0" dirty="0">
                          <a:ln>
                            <a:noFill/>
                          </a:ln>
                          <a:solidFill>
                            <a:schemeClr val="tx1"/>
                          </a:solidFill>
                          <a:effectLst/>
                          <a:latin typeface="Times New Roman" pitchFamily="18" charset="0"/>
                          <a:ea typeface="+mn-ea"/>
                          <a:cs typeface="+mn-cs"/>
                        </a:rPr>
                        <a:t>arge Scale Projects require multi-level construction supervision and quality control procedures; Third Party Quality Control Consultancy (TPQC) system has been adopted</a:t>
                      </a:r>
                    </a:p>
                    <a:p>
                      <a:pPr marL="228600" marR="0" lvl="0" indent="-228600" algn="just" defTabSz="914400" rtl="0" eaLnBrk="1" fontAlgn="b" latinLnBrk="0" hangingPunct="1">
                        <a:lnSpc>
                          <a:spcPct val="150000"/>
                        </a:lnSpc>
                        <a:spcBef>
                          <a:spcPts val="0"/>
                        </a:spcBef>
                        <a:spcAft>
                          <a:spcPts val="0"/>
                        </a:spcAft>
                        <a:buClrTx/>
                        <a:buSzTx/>
                        <a:buFont typeface="Wingdings" pitchFamily="2" charset="2"/>
                        <a:buNone/>
                        <a:tabLst/>
                        <a:defRPr/>
                      </a:pPr>
                      <a:endParaRPr kumimoji="0" lang="en-GB" sz="500" b="0" i="0" u="none" strike="noStrike" kern="1200" cap="none" normalizeH="0" baseline="0" dirty="0">
                        <a:ln>
                          <a:noFill/>
                        </a:ln>
                        <a:solidFill>
                          <a:schemeClr val="tx1"/>
                        </a:solidFill>
                        <a:effectLst/>
                        <a:latin typeface="Times New Roman" pitchFamily="18" charset="0"/>
                        <a:ea typeface="+mn-ea"/>
                        <a:cs typeface="+mn-cs"/>
                      </a:endParaRPr>
                    </a:p>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GB" sz="1900" b="0" i="0" u="none" strike="noStrike" cap="none" normalizeH="0" baseline="0" dirty="0">
                          <a:ln>
                            <a:noFill/>
                          </a:ln>
                          <a:solidFill>
                            <a:schemeClr val="tx1"/>
                          </a:solidFill>
                          <a:effectLst/>
                          <a:latin typeface="Times New Roman" pitchFamily="18" charset="0"/>
                        </a:rPr>
                        <a:t>This programme  envisaged deployment of  huge resources at short notice, particularly Technical Experts, Engineers, Central Labs at project HQs  / Field Labs / Mobile Labs at work sites so as to monitor quality aspect;</a:t>
                      </a:r>
                      <a:endParaRPr kumimoji="0" lang="en-US" sz="1900" b="0" i="0" u="none" strike="noStrike" kern="1200" cap="none" normalizeH="0" baseline="0" dirty="0">
                        <a:ln>
                          <a:noFill/>
                        </a:ln>
                        <a:solidFill>
                          <a:schemeClr val="tx1"/>
                        </a:solidFill>
                        <a:effectLst/>
                        <a:latin typeface="Times New Roman" pitchFamily="18" charset="0"/>
                        <a:ea typeface="+mn-ea"/>
                        <a:cs typeface="+mn-cs"/>
                      </a:endParaRP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638104">
                <a:tc>
                  <a:txBody>
                    <a:bodyPr/>
                    <a:lstStyle/>
                    <a:p>
                      <a:pPr marL="228600" marR="0" lvl="0" indent="-228600" algn="just" defTabSz="914400" rtl="0" eaLnBrk="1" fontAlgn="b" latinLnBrk="0" hangingPunct="1">
                        <a:lnSpc>
                          <a:spcPct val="150000"/>
                        </a:lnSpc>
                        <a:spcBef>
                          <a:spcPts val="0"/>
                        </a:spcBef>
                        <a:spcAft>
                          <a:spcPts val="0"/>
                        </a:spcAft>
                        <a:buClrTx/>
                        <a:buSzTx/>
                        <a:buFont typeface="Arial" pitchFamily="34" charset="0"/>
                        <a:buChar char="•"/>
                        <a:tabLst/>
                        <a:defRPr/>
                      </a:pPr>
                      <a:r>
                        <a:rPr kumimoji="0" lang="en-US" sz="1900" b="1" i="0" u="none" strike="noStrike" kern="1200" cap="none" normalizeH="0" baseline="0" dirty="0">
                          <a:ln>
                            <a:noFill/>
                          </a:ln>
                          <a:solidFill>
                            <a:schemeClr val="tx1"/>
                          </a:solidFill>
                          <a:effectLst/>
                          <a:latin typeface="Times New Roman" pitchFamily="18" charset="0"/>
                          <a:ea typeface="+mn-ea"/>
                          <a:cs typeface="+mn-cs"/>
                        </a:rPr>
                        <a:t>Third Party Quality Control Consultancy Assignments have been awarded for various Project components including Canals, Reservoirs (10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Dams (4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Tunnels         (3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of which two with TBM), Lift Irrigation Scheme and other related structures. </a:t>
                      </a: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07875">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US" sz="1900" b="0" i="0" u="none" strike="noStrike" kern="1200" cap="none" normalizeH="0" baseline="0" dirty="0">
                          <a:ln>
                            <a:noFill/>
                          </a:ln>
                          <a:solidFill>
                            <a:schemeClr val="tx1"/>
                          </a:solidFill>
                          <a:effectLst/>
                          <a:latin typeface="Times New Roman" pitchFamily="18" charset="0"/>
                          <a:ea typeface="+mn-ea"/>
                          <a:cs typeface="+mn-cs"/>
                        </a:rPr>
                        <a:t>A total of 69 nos. of EPC Contract Packages valued at about Rs. 10,000 </a:t>
                      </a:r>
                      <a:r>
                        <a:rPr kumimoji="0" lang="en-US" sz="1900" b="0" i="0" u="none" strike="noStrike" kern="1200" cap="none" normalizeH="0" baseline="0" dirty="0" err="1">
                          <a:ln>
                            <a:noFill/>
                          </a:ln>
                          <a:solidFill>
                            <a:schemeClr val="tx1"/>
                          </a:solidFill>
                          <a:effectLst/>
                          <a:latin typeface="Times New Roman" pitchFamily="18" charset="0"/>
                          <a:ea typeface="+mn-ea"/>
                          <a:cs typeface="+mn-cs"/>
                        </a:rPr>
                        <a:t>Crores</a:t>
                      </a:r>
                      <a:r>
                        <a:rPr kumimoji="0" lang="en-US" sz="1900" b="0" i="0" u="none" strike="noStrike" kern="1200" cap="none" normalizeH="0" baseline="0" dirty="0">
                          <a:ln>
                            <a:noFill/>
                          </a:ln>
                          <a:solidFill>
                            <a:schemeClr val="tx1"/>
                          </a:solidFill>
                          <a:effectLst/>
                          <a:latin typeface="Times New Roman" pitchFamily="18" charset="0"/>
                          <a:ea typeface="+mn-ea"/>
                          <a:cs typeface="+mn-cs"/>
                        </a:rPr>
                        <a:t> have been covered under ten different Consultancy Agreements, awarded from time to time</a:t>
                      </a:r>
                      <a:endParaRPr kumimoji="0" lang="en-US" sz="1300" b="0" i="0" u="none" strike="noStrike" kern="1200" cap="none" normalizeH="0" baseline="0" dirty="0">
                        <a:ln>
                          <a:noFill/>
                        </a:ln>
                        <a:solidFill>
                          <a:schemeClr val="tx1"/>
                        </a:solidFill>
                        <a:effectLst/>
                        <a:latin typeface="Times New Roman" pitchFamily="18" charset="0"/>
                        <a:ea typeface="+mn-ea"/>
                        <a:cs typeface="+mn-cs"/>
                      </a:endParaRPr>
                    </a:p>
                  </a:txBody>
                  <a:tcPr marL="146304" marR="146304" marT="60952" marB="36576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4114" name="Text Box 173"/>
          <p:cNvSpPr txBox="1">
            <a:spLocks noChangeArrowheads="1"/>
          </p:cNvSpPr>
          <p:nvPr/>
        </p:nvSpPr>
        <p:spPr bwMode="auto">
          <a:xfrm>
            <a:off x="11582400" y="3945468"/>
            <a:ext cx="1950720" cy="414159"/>
          </a:xfrm>
          <a:prstGeom prst="rect">
            <a:avLst/>
          </a:prstGeom>
          <a:noFill/>
          <a:ln w="9525">
            <a:noFill/>
            <a:miter lim="800000"/>
            <a:headEnd/>
            <a:tailEnd/>
          </a:ln>
        </p:spPr>
        <p:txBody>
          <a:bodyPr lIns="135835" tIns="67917" rIns="135835" bIns="67917">
            <a:spAutoFit/>
          </a:bodyPr>
          <a:lstStyle/>
          <a:p>
            <a:pPr>
              <a:spcBef>
                <a:spcPct val="50000"/>
              </a:spcBef>
            </a:pPr>
            <a:r>
              <a:rPr lang="en-US" sz="1800" dirty="0">
                <a:solidFill>
                  <a:prstClr val="black"/>
                </a:solidFill>
              </a:rPr>
              <a:t>Latest Site </a:t>
            </a:r>
            <a:r>
              <a:rPr lang="en-US" sz="1800" dirty="0" err="1">
                <a:solidFill>
                  <a:prstClr val="black"/>
                </a:solidFill>
              </a:rPr>
              <a:t>Pic</a:t>
            </a:r>
            <a:r>
              <a:rPr lang="en-US" sz="1800" dirty="0">
                <a:solidFill>
                  <a:prstClr val="black"/>
                </a:solidFill>
              </a:rPr>
              <a:t> 2</a:t>
            </a:r>
          </a:p>
        </p:txBody>
      </p:sp>
      <p:sp>
        <p:nvSpPr>
          <p:cNvPr id="4115" name="Text Box 174"/>
          <p:cNvSpPr txBox="1">
            <a:spLocks noChangeArrowheads="1"/>
          </p:cNvSpPr>
          <p:nvPr/>
        </p:nvSpPr>
        <p:spPr bwMode="auto">
          <a:xfrm>
            <a:off x="11582400" y="7137401"/>
            <a:ext cx="1950720" cy="414159"/>
          </a:xfrm>
          <a:prstGeom prst="rect">
            <a:avLst/>
          </a:prstGeom>
          <a:noFill/>
          <a:ln w="9525">
            <a:noFill/>
            <a:miter lim="800000"/>
            <a:headEnd/>
            <a:tailEnd/>
          </a:ln>
        </p:spPr>
        <p:txBody>
          <a:bodyPr lIns="135835" tIns="67917" rIns="135835" bIns="67917">
            <a:spAutoFit/>
          </a:bodyPr>
          <a:lstStyle/>
          <a:p>
            <a:pPr>
              <a:spcBef>
                <a:spcPct val="50000"/>
              </a:spcBef>
            </a:pPr>
            <a:r>
              <a:rPr lang="en-US" sz="1800" dirty="0">
                <a:solidFill>
                  <a:prstClr val="black"/>
                </a:solidFill>
              </a:rPr>
              <a:t>Latest Site </a:t>
            </a:r>
            <a:r>
              <a:rPr lang="en-US" sz="1800" dirty="0" err="1">
                <a:solidFill>
                  <a:prstClr val="black"/>
                </a:solidFill>
              </a:rPr>
              <a:t>Pic</a:t>
            </a:r>
            <a:r>
              <a:rPr lang="en-US" sz="1800" dirty="0">
                <a:solidFill>
                  <a:prstClr val="black"/>
                </a:solidFill>
              </a:rPr>
              <a:t> 3</a:t>
            </a:r>
          </a:p>
        </p:txBody>
      </p:sp>
      <p:pic>
        <p:nvPicPr>
          <p:cNvPr id="4116" name="Picture 72" descr="IMG_0034"/>
          <p:cNvPicPr>
            <a:picLocks noChangeAspect="1" noChangeArrowheads="1"/>
          </p:cNvPicPr>
          <p:nvPr/>
        </p:nvPicPr>
        <p:blipFill>
          <a:blip r:embed="rId3" cstate="print"/>
          <a:srcRect/>
          <a:stretch>
            <a:fillRect/>
          </a:stretch>
        </p:blipFill>
        <p:spPr bwMode="auto">
          <a:xfrm>
            <a:off x="10485120" y="6096000"/>
            <a:ext cx="3840480" cy="2438400"/>
          </a:xfrm>
          <a:prstGeom prst="rect">
            <a:avLst/>
          </a:prstGeom>
          <a:noFill/>
          <a:ln w="9525">
            <a:noFill/>
            <a:miter lim="800000"/>
            <a:headEnd/>
            <a:tailEnd/>
          </a:ln>
        </p:spPr>
      </p:pic>
      <p:pic>
        <p:nvPicPr>
          <p:cNvPr id="4127" name="Picture 74" descr="5"/>
          <p:cNvPicPr>
            <a:picLocks noChangeAspect="1" noChangeArrowheads="1"/>
          </p:cNvPicPr>
          <p:nvPr/>
        </p:nvPicPr>
        <p:blipFill>
          <a:blip r:embed="rId4" cstate="print"/>
          <a:srcRect/>
          <a:stretch>
            <a:fillRect/>
          </a:stretch>
        </p:blipFill>
        <p:spPr bwMode="auto">
          <a:xfrm>
            <a:off x="10485120" y="1447800"/>
            <a:ext cx="3840479" cy="2438400"/>
          </a:xfrm>
          <a:prstGeom prst="rect">
            <a:avLst/>
          </a:prstGeom>
          <a:noFill/>
          <a:ln w="9525">
            <a:noFill/>
            <a:miter lim="800000"/>
            <a:headEnd/>
            <a:tailEnd/>
          </a:ln>
        </p:spPr>
      </p:pic>
      <p:pic>
        <p:nvPicPr>
          <p:cNvPr id="4128" name="Picture 120" descr="G_12X8_3COP"/>
          <p:cNvPicPr>
            <a:picLocks noChangeAspect="1" noChangeArrowheads="1"/>
          </p:cNvPicPr>
          <p:nvPr/>
        </p:nvPicPr>
        <p:blipFill>
          <a:blip r:embed="rId5" cstate="print"/>
          <a:srcRect/>
          <a:stretch>
            <a:fillRect/>
          </a:stretch>
        </p:blipFill>
        <p:spPr bwMode="auto">
          <a:xfrm>
            <a:off x="10485120" y="3657600"/>
            <a:ext cx="3840480" cy="2438400"/>
          </a:xfrm>
          <a:prstGeom prst="rect">
            <a:avLst/>
          </a:prstGeom>
          <a:noFill/>
          <a:ln w="9525">
            <a:noFill/>
            <a:miter lim="800000"/>
            <a:headEnd/>
            <a:tailEnd/>
          </a:ln>
        </p:spPr>
      </p:pic>
      <p:pic>
        <p:nvPicPr>
          <p:cNvPr id="277506"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3408" y="1391521"/>
            <a:ext cx="3846909" cy="2266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a:extLst>
              <a:ext uri="{FF2B5EF4-FFF2-40B4-BE49-F238E27FC236}">
                <a16:creationId xmlns:a16="http://schemas.microsoft.com/office/drawing/2014/main" id="{A4CC8665-BD6F-4C19-AC60-9B96D74469F3}"/>
              </a:ext>
            </a:extLst>
          </p:cNvPr>
          <p:cNvSpPr/>
          <p:nvPr/>
        </p:nvSpPr>
        <p:spPr>
          <a:xfrm>
            <a:off x="0" y="0"/>
            <a:ext cx="14630400" cy="12192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endParaRPr lang="en-US" sz="1800" i="1" dirty="0">
              <a:solidFill>
                <a:schemeClr val="bg1"/>
              </a:solidFill>
              <a:latin typeface="Franklin Gothic Book" pitchFamily="34" charset="0"/>
              <a:ea typeface="Helvetica Neue Light"/>
              <a:cs typeface="Helvetica Neue Light"/>
            </a:endParaRPr>
          </a:p>
        </p:txBody>
      </p:sp>
      <p:graphicFrame>
        <p:nvGraphicFramePr>
          <p:cNvPr id="20" name="Group 144">
            <a:extLst>
              <a:ext uri="{FF2B5EF4-FFF2-40B4-BE49-F238E27FC236}">
                <a16:creationId xmlns:a16="http://schemas.microsoft.com/office/drawing/2014/main" id="{85212F43-3AEF-4BE7-91CA-E3F3878B3F16}"/>
              </a:ext>
            </a:extLst>
          </p:cNvPr>
          <p:cNvGraphicFramePr>
            <a:graphicFrameLocks noGrp="1"/>
          </p:cNvGraphicFramePr>
          <p:nvPr>
            <p:extLst>
              <p:ext uri="{D42A27DB-BD31-4B8C-83A1-F6EECF244321}">
                <p14:modId xmlns:p14="http://schemas.microsoft.com/office/powerpoint/2010/main" val="1022134014"/>
              </p:ext>
            </p:extLst>
          </p:nvPr>
        </p:nvGraphicFramePr>
        <p:xfrm>
          <a:off x="-13856" y="17318"/>
          <a:ext cx="14644255" cy="1201882"/>
        </p:xfrm>
        <a:graphic>
          <a:graphicData uri="http://schemas.openxmlformats.org/drawingml/2006/table">
            <a:tbl>
              <a:tblPr/>
              <a:tblGrid>
                <a:gridCol w="4290673">
                  <a:extLst>
                    <a:ext uri="{9D8B030D-6E8A-4147-A177-3AD203B41FA5}">
                      <a16:colId xmlns:a16="http://schemas.microsoft.com/office/drawing/2014/main" val="20000"/>
                    </a:ext>
                  </a:extLst>
                </a:gridCol>
                <a:gridCol w="10353582">
                  <a:extLst>
                    <a:ext uri="{9D8B030D-6E8A-4147-A177-3AD203B41FA5}">
                      <a16:colId xmlns:a16="http://schemas.microsoft.com/office/drawing/2014/main" val="20001"/>
                    </a:ext>
                  </a:extLst>
                </a:gridCol>
              </a:tblGrid>
              <a:tr h="561326">
                <a:tc>
                  <a:txBody>
                    <a:bodyPr/>
                    <a:lstStyle/>
                    <a:p>
                      <a:pPr marL="0" marR="0" lvl="0" indent="0" algn="l" defTabSz="914400" rtl="0" eaLnBrk="0" fontAlgn="base" latinLnBrk="0" hangingPunct="0">
                        <a:lnSpc>
                          <a:spcPct val="100000"/>
                        </a:lnSpc>
                        <a:spcBef>
                          <a:spcPct val="50000"/>
                        </a:spcBef>
                        <a:spcAft>
                          <a:spcPct val="0"/>
                        </a:spcAft>
                        <a:buClr>
                          <a:schemeClr val="tx1"/>
                        </a:buClr>
                        <a:buSzTx/>
                        <a:buFont typeface="Times New Roman" pitchFamily="18" charset="0"/>
                        <a:buNone/>
                        <a:tabLst/>
                      </a:pPr>
                      <a:r>
                        <a:rPr lang="en-US" sz="2000" b="1" kern="1200" dirty="0">
                          <a:solidFill>
                            <a:schemeClr val="bg1"/>
                          </a:solidFill>
                          <a:latin typeface="Franklin Gothic Book" pitchFamily="34" charset="0"/>
                          <a:ea typeface="+mn-ea"/>
                          <a:cs typeface="Arial" pitchFamily="34" charset="0"/>
                        </a:rPr>
                        <a:t>For Govt. of Andhra Pradesh</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ts val="200"/>
                        </a:spcBef>
                        <a:spcAft>
                          <a:spcPct val="0"/>
                        </a:spcAft>
                        <a:buClr>
                          <a:schemeClr val="tx1"/>
                        </a:buClr>
                        <a:buSzTx/>
                        <a:buFont typeface="Times New Roman" pitchFamily="18" charset="0"/>
                        <a:buNone/>
                        <a:tabLst/>
                      </a:pPr>
                      <a:r>
                        <a:rPr lang="en-US" sz="2800" b="1" kern="1200" dirty="0">
                          <a:solidFill>
                            <a:schemeClr val="bg1"/>
                          </a:solidFill>
                          <a:latin typeface="Franklin Gothic Book" pitchFamily="34" charset="0"/>
                          <a:ea typeface="+mn-ea"/>
                          <a:cs typeface="Arial" pitchFamily="34" charset="0"/>
                        </a:rPr>
                        <a:t>Third Party Quality Control Consultancy Services for Irrigation Projects in Andhra Pradesh</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556">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Times New Roman" pitchFamily="18" charset="0"/>
                        <a:buNone/>
                        <a:tabLst/>
                      </a:pPr>
                      <a:r>
                        <a:rPr lang="en-US" sz="2000" b="1" kern="1200" dirty="0">
                          <a:solidFill>
                            <a:schemeClr val="bg1"/>
                          </a:solidFill>
                          <a:latin typeface="Franklin Gothic Book" pitchFamily="34" charset="0"/>
                          <a:ea typeface="+mn-ea"/>
                          <a:cs typeface="Arial" pitchFamily="34" charset="0"/>
                        </a:rPr>
                        <a:t>Irrigation &amp; CAD Department</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21" name="Rectangle 20">
            <a:extLst>
              <a:ext uri="{FF2B5EF4-FFF2-40B4-BE49-F238E27FC236}">
                <a16:creationId xmlns:a16="http://schemas.microsoft.com/office/drawing/2014/main" id="{95D65757-D475-459D-89E8-1838CE05B26A}"/>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2" name="TextBox 21">
            <a:extLst>
              <a:ext uri="{FF2B5EF4-FFF2-40B4-BE49-F238E27FC236}">
                <a16:creationId xmlns:a16="http://schemas.microsoft.com/office/drawing/2014/main" id="{9A302B65-2426-4EBE-8226-6C5C86EA7D8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extLst>
      <p:ext uri="{BB962C8B-B14F-4D97-AF65-F5344CB8AC3E}">
        <p14:creationId xmlns:p14="http://schemas.microsoft.com/office/powerpoint/2010/main" val="114258904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437" name="Picture 5" descr="RUIDP AMBAMATA TANK"/>
          <p:cNvPicPr>
            <a:picLocks noChangeArrowheads="1"/>
          </p:cNvPicPr>
          <p:nvPr/>
        </p:nvPicPr>
        <p:blipFill>
          <a:blip r:embed="rId2" cstate="print">
            <a:lum bright="12000"/>
          </a:blip>
          <a:srcRect l="17046" t="9019" r="22314" b="16667"/>
          <a:stretch>
            <a:fillRect/>
          </a:stretch>
        </p:blipFill>
        <p:spPr bwMode="auto">
          <a:xfrm>
            <a:off x="7696200" y="1524000"/>
            <a:ext cx="2286000" cy="3688446"/>
          </a:xfrm>
          <a:prstGeom prst="rect">
            <a:avLst/>
          </a:prstGeom>
          <a:noFill/>
          <a:ln w="9525">
            <a:noFill/>
            <a:miter lim="800000"/>
            <a:headEnd/>
            <a:tailEnd/>
          </a:ln>
        </p:spPr>
      </p:pic>
      <p:pic>
        <p:nvPicPr>
          <p:cNvPr id="6" name="Picture 7" descr="E:\Mumbai data\9.00 Photographs\Photos Water Supply\CMWSSB\CMWSSB.jpg"/>
          <p:cNvPicPr>
            <a:picLocks noChangeArrowheads="1"/>
          </p:cNvPicPr>
          <p:nvPr/>
        </p:nvPicPr>
        <p:blipFill>
          <a:blip r:embed="rId3" cstate="print"/>
          <a:srcRect/>
          <a:stretch>
            <a:fillRect/>
          </a:stretch>
        </p:blipFill>
        <p:spPr bwMode="auto">
          <a:xfrm>
            <a:off x="10363200" y="1904999"/>
            <a:ext cx="3789502" cy="3017520"/>
          </a:xfrm>
          <a:prstGeom prst="rect">
            <a:avLst/>
          </a:prstGeom>
          <a:noFill/>
        </p:spPr>
      </p:pic>
      <p:sp>
        <p:nvSpPr>
          <p:cNvPr id="11" name="Slide Number Placeholder 10"/>
          <p:cNvSpPr>
            <a:spLocks noGrp="1"/>
          </p:cNvSpPr>
          <p:nvPr>
            <p:ph type="sldNum" sz="quarter" idx="10"/>
          </p:nvPr>
        </p:nvSpPr>
        <p:spPr/>
        <p:txBody>
          <a:bodyPr/>
          <a:lstStyle/>
          <a:p>
            <a:pPr>
              <a:defRPr/>
            </a:pPr>
            <a:fld id="{3D215C46-7DA2-4238-A8F5-07CDC90E1748}" type="slidenum">
              <a:rPr lang="en-US" smtClean="0"/>
              <a:pPr>
                <a:defRPr/>
              </a:pPr>
              <a:t>36</a:t>
            </a:fld>
            <a:endParaRPr lang="en-US"/>
          </a:p>
        </p:txBody>
      </p:sp>
      <p:graphicFrame>
        <p:nvGraphicFramePr>
          <p:cNvPr id="12" name="Table 11"/>
          <p:cNvGraphicFramePr>
            <a:graphicFrameLocks noGrp="1"/>
          </p:cNvGraphicFramePr>
          <p:nvPr/>
        </p:nvGraphicFramePr>
        <p:xfrm>
          <a:off x="381000" y="1526540"/>
          <a:ext cx="7086600" cy="6169660"/>
        </p:xfrm>
        <a:graphic>
          <a:graphicData uri="http://schemas.openxmlformats.org/drawingml/2006/table">
            <a:tbl>
              <a:tblPr firstRow="1" bandRow="1">
                <a:tableStyleId>{5C22544A-7EE6-4342-B048-85BDC9FD1C3A}</a:tableStyleId>
              </a:tblPr>
              <a:tblGrid>
                <a:gridCol w="7086600">
                  <a:extLst>
                    <a:ext uri="{9D8B030D-6E8A-4147-A177-3AD203B41FA5}">
                      <a16:colId xmlns:a16="http://schemas.microsoft.com/office/drawing/2014/main" val="20000"/>
                    </a:ext>
                  </a:extLst>
                </a:gridCol>
              </a:tblGrid>
              <a:tr h="1421542">
                <a:tc>
                  <a:txBody>
                    <a:bodyPr/>
                    <a:lstStyle/>
                    <a:p>
                      <a:pPr marL="0" marR="0" indent="0" algn="l" defTabSz="1358356" rtl="0" eaLnBrk="1" fontAlgn="auto" latinLnBrk="0" hangingPunct="1">
                        <a:lnSpc>
                          <a:spcPts val="2400"/>
                        </a:lnSpc>
                        <a:spcBef>
                          <a:spcPts val="1200"/>
                        </a:spcBef>
                        <a:spcAft>
                          <a:spcPts val="1200"/>
                        </a:spcAft>
                        <a:buClrTx/>
                        <a:buSzTx/>
                        <a:buFontTx/>
                        <a:buNone/>
                        <a:tabLst/>
                        <a:defRPr/>
                      </a:pPr>
                      <a:r>
                        <a:rPr lang="en-US" sz="2400" b="1" kern="1200" dirty="0">
                          <a:solidFill>
                            <a:schemeClr val="bg1"/>
                          </a:solidFill>
                          <a:latin typeface="Franklin Gothic Book" pitchFamily="34" charset="0"/>
                          <a:ea typeface="Helvetica Neue Light"/>
                          <a:cs typeface="Helvetica Neue Light"/>
                        </a:rPr>
                        <a:t>Project Name:  Rajasthan </a:t>
                      </a:r>
                    </a:p>
                    <a:p>
                      <a:pPr marL="0" marR="0" indent="0" algn="l" defTabSz="1358356" rtl="0" eaLnBrk="1" fontAlgn="auto" latinLnBrk="0" hangingPunct="1">
                        <a:lnSpc>
                          <a:spcPts val="2400"/>
                        </a:lnSpc>
                        <a:spcBef>
                          <a:spcPts val="1200"/>
                        </a:spcBef>
                        <a:spcAft>
                          <a:spcPts val="1200"/>
                        </a:spcAft>
                        <a:buClrTx/>
                        <a:buSzTx/>
                        <a:buFontTx/>
                        <a:buNone/>
                        <a:tabLst/>
                        <a:defRPr/>
                      </a:pPr>
                      <a:r>
                        <a:rPr lang="en-US" sz="2400" b="1" kern="1200" dirty="0">
                          <a:solidFill>
                            <a:schemeClr val="bg1"/>
                          </a:solidFill>
                          <a:latin typeface="Franklin Gothic Book" pitchFamily="34" charset="0"/>
                          <a:ea typeface="Helvetica Neue Light"/>
                          <a:cs typeface="Helvetica Neue Light"/>
                        </a:rPr>
                        <a:t>Urban Sector Development Investment Program RUSDIP : RUIDP Phase II  (ADB Loan No. 2366-IND)</a:t>
                      </a:r>
                    </a:p>
                  </a:txBody>
                  <a:tcPr/>
                </a:tc>
                <a:extLst>
                  <a:ext uri="{0D108BD9-81ED-4DB2-BD59-A6C34878D82A}">
                    <a16:rowId xmlns:a16="http://schemas.microsoft.com/office/drawing/2014/main" val="10000"/>
                  </a:ext>
                </a:extLst>
              </a:tr>
              <a:tr h="899484">
                <a:tc>
                  <a:txBody>
                    <a:bodyPr/>
                    <a:lstStyle/>
                    <a:p>
                      <a:pPr marL="0" marR="0" indent="0" algn="just" defTabSz="1358356" rtl="0" eaLnBrk="1" fontAlgn="auto" latinLnBrk="0" hangingPunct="1">
                        <a:lnSpc>
                          <a:spcPts val="2400"/>
                        </a:lnSpc>
                        <a:spcBef>
                          <a:spcPts val="600"/>
                        </a:spcBef>
                        <a:spcAft>
                          <a:spcPts val="600"/>
                        </a:spcAft>
                        <a:buClrTx/>
                        <a:buSzTx/>
                        <a:buFontTx/>
                        <a:buNone/>
                        <a:tabLst/>
                        <a:defRPr/>
                      </a:pPr>
                      <a:r>
                        <a:rPr lang="en-US" sz="2400" b="1" kern="1200" dirty="0">
                          <a:solidFill>
                            <a:srgbClr val="7F7F7F"/>
                          </a:solidFill>
                          <a:latin typeface="Franklin Gothic Book" pitchFamily="34" charset="0"/>
                          <a:ea typeface="Franklin Gothic Book" pitchFamily="34" charset="0"/>
                          <a:cs typeface="Franklin Gothic Book" pitchFamily="34" charset="0"/>
                        </a:rPr>
                        <a:t>Location: </a:t>
                      </a:r>
                    </a:p>
                    <a:p>
                      <a:pPr marL="0" marR="0" indent="0" algn="just" defTabSz="1358356" rtl="0" eaLnBrk="1" fontAlgn="auto" latinLnBrk="0" hangingPunct="1">
                        <a:lnSpc>
                          <a:spcPts val="2400"/>
                        </a:lnSpc>
                        <a:spcBef>
                          <a:spcPts val="600"/>
                        </a:spcBef>
                        <a:spcAft>
                          <a:spcPts val="600"/>
                        </a:spcAft>
                        <a:buClrTx/>
                        <a:buSzTx/>
                        <a:buFontTx/>
                        <a:buNone/>
                        <a:tabLst/>
                        <a:defRPr/>
                      </a:pPr>
                      <a:r>
                        <a:rPr lang="en-US" sz="1800" b="1" dirty="0" err="1">
                          <a:solidFill>
                            <a:srgbClr val="0066CC"/>
                          </a:solidFill>
                          <a:latin typeface="Arial" charset="0"/>
                        </a:rPr>
                        <a:t>Bharatpur</a:t>
                      </a:r>
                      <a:r>
                        <a:rPr lang="en-US" sz="1800" b="1" dirty="0">
                          <a:solidFill>
                            <a:srgbClr val="0066CC"/>
                          </a:solidFill>
                          <a:latin typeface="Arial" charset="0"/>
                        </a:rPr>
                        <a:t>, Rajasthan</a:t>
                      </a:r>
                    </a:p>
                  </a:txBody>
                  <a:tcPr/>
                </a:tc>
                <a:extLst>
                  <a:ext uri="{0D108BD9-81ED-4DB2-BD59-A6C34878D82A}">
                    <a16:rowId xmlns:a16="http://schemas.microsoft.com/office/drawing/2014/main" val="10001"/>
                  </a:ext>
                </a:extLst>
              </a:tr>
              <a:tr h="429769">
                <a:tc>
                  <a:txBody>
                    <a:bodyPr/>
                    <a:lstStyle/>
                    <a:p>
                      <a:pPr algn="just">
                        <a:lnSpc>
                          <a:spcPts val="2400"/>
                        </a:lnSpc>
                        <a:spcBef>
                          <a:spcPts val="600"/>
                        </a:spcBef>
                        <a:spcAft>
                          <a:spcPts val="600"/>
                        </a:spcAft>
                      </a:pPr>
                      <a:r>
                        <a:rPr lang="en-US" sz="2400" b="1" dirty="0">
                          <a:solidFill>
                            <a:srgbClr val="7F7F7F"/>
                          </a:solidFill>
                          <a:latin typeface="Franklin Gothic Book" pitchFamily="34" charset="0"/>
                          <a:ea typeface="Franklin Gothic Book" pitchFamily="34" charset="0"/>
                          <a:cs typeface="Franklin Gothic Book" pitchFamily="34" charset="0"/>
                        </a:rPr>
                        <a:t>Project Brief :</a:t>
                      </a:r>
                    </a:p>
                  </a:txBody>
                  <a:tcPr/>
                </a:tc>
                <a:extLst>
                  <a:ext uri="{0D108BD9-81ED-4DB2-BD59-A6C34878D82A}">
                    <a16:rowId xmlns:a16="http://schemas.microsoft.com/office/drawing/2014/main" val="10002"/>
                  </a:ext>
                </a:extLst>
              </a:tr>
              <a:tr h="2208625">
                <a:tc>
                  <a:txBody>
                    <a:bodyPr/>
                    <a:lstStyle/>
                    <a:p>
                      <a:pPr marL="0" lvl="2" indent="0" algn="just">
                        <a:lnSpc>
                          <a:spcPct val="120000"/>
                        </a:lnSpc>
                      </a:pPr>
                      <a:r>
                        <a:rPr lang="en-US" sz="1800" b="1" dirty="0">
                          <a:solidFill>
                            <a:srgbClr val="0066CC"/>
                          </a:solidFill>
                          <a:latin typeface="Arial" charset="0"/>
                        </a:rPr>
                        <a:t>Project is for integrated Urban Development including Design and Supervision Consultancy for improvement of  Water Supply Rehabilitation &amp; Expansion, Urban Environment, Urban Transportation and Management, Heritage and Tourism, Community Awareness and Participation, Capacity Development and Investment Program Management</a:t>
                      </a:r>
                    </a:p>
                  </a:txBody>
                  <a:tcPr/>
                </a:tc>
                <a:extLst>
                  <a:ext uri="{0D108BD9-81ED-4DB2-BD59-A6C34878D82A}">
                    <a16:rowId xmlns:a16="http://schemas.microsoft.com/office/drawing/2014/main" val="10003"/>
                  </a:ext>
                </a:extLst>
              </a:tr>
              <a:tr h="429769">
                <a:tc>
                  <a:txBody>
                    <a:bodyPr/>
                    <a:lstStyle/>
                    <a:p>
                      <a:pPr marL="0" marR="0" indent="0" algn="l" defTabSz="1358356" rtl="0" eaLnBrk="1" fontAlgn="auto" latinLnBrk="0" hangingPunct="1">
                        <a:lnSpc>
                          <a:spcPts val="2400"/>
                        </a:lnSpc>
                        <a:spcBef>
                          <a:spcPts val="600"/>
                        </a:spcBef>
                        <a:spcAft>
                          <a:spcPts val="600"/>
                        </a:spcAft>
                        <a:buClrTx/>
                        <a:buSzTx/>
                        <a:buFontTx/>
                        <a:buNone/>
                        <a:tabLst/>
                        <a:defRPr/>
                      </a:pPr>
                      <a:r>
                        <a:rPr lang="en-US" sz="2400" b="1" kern="1200" dirty="0">
                          <a:solidFill>
                            <a:srgbClr val="7F7F7F"/>
                          </a:solidFill>
                          <a:latin typeface="Franklin Gothic Book" pitchFamily="34" charset="0"/>
                          <a:ea typeface="Franklin Gothic Book" pitchFamily="34" charset="0"/>
                          <a:cs typeface="Franklin Gothic Book" pitchFamily="34" charset="0"/>
                        </a:rPr>
                        <a:t>Services Provided</a:t>
                      </a:r>
                    </a:p>
                  </a:txBody>
                  <a:tcPr/>
                </a:tc>
                <a:extLst>
                  <a:ext uri="{0D108BD9-81ED-4DB2-BD59-A6C34878D82A}">
                    <a16:rowId xmlns:a16="http://schemas.microsoft.com/office/drawing/2014/main" val="10004"/>
                  </a:ext>
                </a:extLst>
              </a:tr>
              <a:tr h="780471">
                <a:tc>
                  <a:txBody>
                    <a:bodyPr/>
                    <a:lstStyle/>
                    <a:p>
                      <a:pPr marL="0" lvl="2" indent="0">
                        <a:lnSpc>
                          <a:spcPct val="120000"/>
                        </a:lnSpc>
                      </a:pPr>
                      <a:r>
                        <a:rPr lang="en-US" sz="1800" b="1" dirty="0">
                          <a:solidFill>
                            <a:srgbClr val="0066CC"/>
                          </a:solidFill>
                          <a:latin typeface="Arial" charset="0"/>
                        </a:rPr>
                        <a:t>Design &amp; Construction Supervision Consultancy (DSC) Services </a:t>
                      </a:r>
                    </a:p>
                  </a:txBody>
                  <a:tcPr/>
                </a:tc>
                <a:extLst>
                  <a:ext uri="{0D108BD9-81ED-4DB2-BD59-A6C34878D82A}">
                    <a16:rowId xmlns:a16="http://schemas.microsoft.com/office/drawing/2014/main" val="10005"/>
                  </a:ext>
                </a:extLst>
              </a:tr>
            </a:tbl>
          </a:graphicData>
        </a:graphic>
      </p:graphicFrame>
      <p:sp>
        <p:nvSpPr>
          <p:cNvPr id="8" name="Rectangle 7">
            <a:extLst>
              <a:ext uri="{FF2B5EF4-FFF2-40B4-BE49-F238E27FC236}">
                <a16:creationId xmlns:a16="http://schemas.microsoft.com/office/drawing/2014/main" id="{91549E2C-CE6E-4DD6-9062-6909674FD509}"/>
              </a:ext>
            </a:extLst>
          </p:cNvPr>
          <p:cNvSpPr/>
          <p:nvPr/>
        </p:nvSpPr>
        <p:spPr>
          <a:xfrm>
            <a:off x="-3464" y="-18333"/>
            <a:ext cx="14644257" cy="8565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spcBef>
                <a:spcPct val="50000"/>
              </a:spcBef>
            </a:pPr>
            <a:endParaRPr lang="en-US" sz="2800" b="1" dirty="0">
              <a:solidFill>
                <a:schemeClr val="bg1"/>
              </a:solidFill>
              <a:latin typeface="Franklin Gothic Book" pitchFamily="34" charset="0"/>
            </a:endParaRPr>
          </a:p>
          <a:p>
            <a:pPr>
              <a:spcBef>
                <a:spcPct val="50000"/>
              </a:spcBef>
            </a:pPr>
            <a:r>
              <a:rPr lang="en-US" sz="2800" b="1" dirty="0">
                <a:solidFill>
                  <a:schemeClr val="bg1"/>
                </a:solidFill>
                <a:latin typeface="Franklin Gothic Book" pitchFamily="34" charset="0"/>
              </a:rPr>
              <a:t>Consultancy Services – Urban Engineering &amp; Development RUIDP</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3" name="Rectangle 12">
            <a:extLst>
              <a:ext uri="{FF2B5EF4-FFF2-40B4-BE49-F238E27FC236}">
                <a16:creationId xmlns:a16="http://schemas.microsoft.com/office/drawing/2014/main" id="{E2EC0551-1D05-4E43-A593-E0FF2B6036EC}"/>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9BA73C16-3CF4-43CC-AB9F-890D3B87796B}"/>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412" name="Picture 4" descr="A-2"/>
          <p:cNvPicPr>
            <a:picLocks noGrp="1" noChangeAspect="1" noChangeArrowheads="1"/>
          </p:cNvPicPr>
          <p:nvPr>
            <p:ph sz="half" idx="2"/>
          </p:nvPr>
        </p:nvPicPr>
        <p:blipFill>
          <a:blip r:embed="rId2" cstate="print"/>
          <a:srcRect t="25973"/>
          <a:stretch>
            <a:fillRect/>
          </a:stretch>
        </p:blipFill>
        <p:spPr>
          <a:xfrm>
            <a:off x="8229600" y="1066800"/>
            <a:ext cx="6019800" cy="3040501"/>
          </a:xfrm>
          <a:noFill/>
          <a:ln/>
        </p:spPr>
      </p:pic>
      <p:graphicFrame>
        <p:nvGraphicFramePr>
          <p:cNvPr id="10" name="Table 9"/>
          <p:cNvGraphicFramePr>
            <a:graphicFrameLocks noGrp="1"/>
          </p:cNvGraphicFramePr>
          <p:nvPr/>
        </p:nvGraphicFramePr>
        <p:xfrm>
          <a:off x="304800" y="1066800"/>
          <a:ext cx="7772400" cy="353568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77190">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2000" b="1" dirty="0">
                          <a:latin typeface="+mj-lt"/>
                        </a:rPr>
                        <a:t>Project </a:t>
                      </a:r>
                      <a:r>
                        <a:rPr lang="en-US" sz="2000" b="1" kern="1200" dirty="0">
                          <a:solidFill>
                            <a:schemeClr val="lt1"/>
                          </a:solidFill>
                          <a:latin typeface="+mj-lt"/>
                          <a:ea typeface="+mn-ea"/>
                          <a:cs typeface="+mn-cs"/>
                        </a:rPr>
                        <a:t>Name : Electronic Manufacturing and R &amp; D facility</a:t>
                      </a:r>
                    </a:p>
                  </a:txBody>
                  <a:tcPr/>
                </a:tc>
                <a:tc hMerge="1">
                  <a:txBody>
                    <a:bodyPr/>
                    <a:lstStyle/>
                    <a:p>
                      <a:endParaRPr lang="en-US"/>
                    </a:p>
                  </a:txBody>
                  <a:tcPr/>
                </a:tc>
                <a:extLst>
                  <a:ext uri="{0D108BD9-81ED-4DB2-BD59-A6C34878D82A}">
                    <a16:rowId xmlns:a16="http://schemas.microsoft.com/office/drawing/2014/main" val="10000"/>
                  </a:ext>
                </a:extLst>
              </a:tr>
              <a:tr h="188595">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Client Name</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Siemens Ltd.</a:t>
                      </a:r>
                    </a:p>
                  </a:txBody>
                  <a:tcPr/>
                </a:tc>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Location</a:t>
                      </a:r>
                      <a:r>
                        <a:rPr lang="en-US" sz="1600" b="1" kern="1200" dirty="0">
                          <a:solidFill>
                            <a:srgbClr val="0066CC"/>
                          </a:solidFill>
                          <a:latin typeface="+mn-lt"/>
                          <a:ea typeface="+mn-ea"/>
                          <a:cs typeface="+mn-cs"/>
                        </a:rPr>
                        <a:t>: Bangalore, Karnataka</a:t>
                      </a:r>
                      <a:endParaRPr lang="en-US" sz="1600" b="1" dirty="0">
                        <a:solidFill>
                          <a:srgbClr val="0066CC"/>
                        </a:solidFill>
                        <a:latin typeface="+mj-lt"/>
                      </a:endParaRPr>
                    </a:p>
                  </a:txBody>
                  <a:tcPr/>
                </a:tc>
                <a:extLst>
                  <a:ext uri="{0D108BD9-81ED-4DB2-BD59-A6C34878D82A}">
                    <a16:rowId xmlns:a16="http://schemas.microsoft.com/office/drawing/2014/main" val="10001"/>
                  </a:ext>
                </a:extLst>
              </a:tr>
              <a:tr h="468630">
                <a:tc gridSpan="2">
                  <a:txBody>
                    <a:bodyPr/>
                    <a:lstStyle/>
                    <a:p>
                      <a:pPr marL="0" lvl="1" indent="0">
                        <a:lnSpc>
                          <a:spcPct val="100000"/>
                        </a:lnSpc>
                      </a:pPr>
                      <a:r>
                        <a:rPr lang="en-US" sz="1600" b="1" dirty="0">
                          <a:latin typeface="+mj-lt"/>
                        </a:rPr>
                        <a:t>Project Brief</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p>
                    <a:p>
                      <a:pPr marL="0" lvl="1" indent="0">
                        <a:lnSpc>
                          <a:spcPct val="100000"/>
                        </a:lnSpc>
                      </a:pPr>
                      <a:r>
                        <a:rPr lang="en-US" sz="1600" b="1" dirty="0">
                          <a:solidFill>
                            <a:srgbClr val="0066CC"/>
                          </a:solidFill>
                          <a:latin typeface="+mj-lt"/>
                        </a:rPr>
                        <a:t>Electronic equipment manufacturing project comprising industrial, office and R&amp;D facilities for SV Division,</a:t>
                      </a:r>
                      <a:r>
                        <a:rPr lang="en-US" sz="1600" b="1" baseline="0" dirty="0">
                          <a:solidFill>
                            <a:srgbClr val="0066CC"/>
                          </a:solidFill>
                          <a:latin typeface="+mj-lt"/>
                        </a:rPr>
                        <a:t> </a:t>
                      </a:r>
                      <a:r>
                        <a:rPr lang="en-US" sz="1600" b="1" dirty="0">
                          <a:solidFill>
                            <a:srgbClr val="0066CC"/>
                          </a:solidFill>
                          <a:latin typeface="+mj-lt"/>
                        </a:rPr>
                        <a:t>Automotive Products </a:t>
                      </a:r>
                    </a:p>
                  </a:txBody>
                  <a:tcPr/>
                </a:tc>
                <a:tc hMerge="1">
                  <a:txBody>
                    <a:bodyPr/>
                    <a:lstStyle/>
                    <a:p>
                      <a:endParaRPr lang="en-US"/>
                    </a:p>
                  </a:txBody>
                  <a:tcPr/>
                </a:tc>
                <a:extLst>
                  <a:ext uri="{0D108BD9-81ED-4DB2-BD59-A6C34878D82A}">
                    <a16:rowId xmlns:a16="http://schemas.microsoft.com/office/drawing/2014/main" val="10002"/>
                  </a:ext>
                </a:extLst>
              </a:tr>
              <a:tr h="188595">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Built Up Area</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14,150 M2</a:t>
                      </a:r>
                    </a:p>
                  </a:txBody>
                  <a:tcPr/>
                </a:tc>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Project Cost</a:t>
                      </a:r>
                      <a:r>
                        <a:rPr lang="en-US" sz="1600" b="1" kern="1200" dirty="0">
                          <a:solidFill>
                            <a:srgbClr val="0066CC"/>
                          </a:solidFill>
                          <a:latin typeface="+mn-lt"/>
                          <a:ea typeface="+mn-ea"/>
                          <a:cs typeface="+mn-cs"/>
                        </a:rPr>
                        <a:t>: 112 Cr</a:t>
                      </a:r>
                      <a:endParaRPr lang="en-US" sz="1600" b="1" dirty="0">
                        <a:solidFill>
                          <a:srgbClr val="0066CC"/>
                        </a:solidFill>
                        <a:latin typeface="+mj-lt"/>
                      </a:endParaRPr>
                    </a:p>
                  </a:txBody>
                  <a:tcPr/>
                </a:tc>
                <a:extLst>
                  <a:ext uri="{0D108BD9-81ED-4DB2-BD59-A6C34878D82A}">
                    <a16:rowId xmlns:a16="http://schemas.microsoft.com/office/drawing/2014/main" val="10003"/>
                  </a:ext>
                </a:extLst>
              </a:tr>
              <a:tr h="133350">
                <a:tc gridSpan="2">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Status </a:t>
                      </a:r>
                      <a:r>
                        <a:rPr lang="en-US" sz="1600" b="1" dirty="0">
                          <a:solidFill>
                            <a:srgbClr val="0066CC"/>
                          </a:solidFill>
                          <a:latin typeface="+mj-lt"/>
                        </a:rPr>
                        <a:t>: Ongoing</a:t>
                      </a:r>
                    </a:p>
                  </a:txBody>
                  <a:tcPr/>
                </a:tc>
                <a:tc hMerge="1">
                  <a:txBody>
                    <a:bodyPr/>
                    <a:lstStyle/>
                    <a:p>
                      <a:endParaRPr lang="en-US"/>
                    </a:p>
                  </a:txBody>
                  <a:tcPr/>
                </a:tc>
                <a:extLst>
                  <a:ext uri="{0D108BD9-81ED-4DB2-BD59-A6C34878D82A}">
                    <a16:rowId xmlns:a16="http://schemas.microsoft.com/office/drawing/2014/main" val="10004"/>
                  </a:ext>
                </a:extLst>
              </a:tr>
              <a:tr h="1203960">
                <a:tc>
                  <a:txBody>
                    <a:bodyPr/>
                    <a:lstStyle/>
                    <a:p>
                      <a:pPr marL="0" lvl="1" indent="0">
                        <a:lnSpc>
                          <a:spcPct val="100000"/>
                        </a:lnSpc>
                      </a:pPr>
                      <a:r>
                        <a:rPr lang="en-US" sz="1600" b="1" dirty="0">
                          <a:latin typeface="+mj-lt"/>
                        </a:rPr>
                        <a:t>Services Provided</a:t>
                      </a:r>
                    </a:p>
                    <a:p>
                      <a:pPr marL="457200" lvl="2" indent="-225425">
                        <a:lnSpc>
                          <a:spcPct val="100000"/>
                        </a:lnSpc>
                        <a:buFont typeface="Arial" pitchFamily="34" charset="0"/>
                        <a:buChar char="•"/>
                      </a:pPr>
                      <a:r>
                        <a:rPr lang="en-US" sz="1600" b="1" dirty="0">
                          <a:solidFill>
                            <a:srgbClr val="0066CC"/>
                          </a:solidFill>
                          <a:latin typeface="+mj-lt"/>
                        </a:rPr>
                        <a:t>Design and Detailed Engineering Consultancy for Architectural , Structural </a:t>
                      </a:r>
                    </a:p>
                    <a:p>
                      <a:pPr marL="457200" lvl="3" indent="-225425">
                        <a:lnSpc>
                          <a:spcPct val="100000"/>
                        </a:lnSpc>
                        <a:buFont typeface="Arial" pitchFamily="34" charset="0"/>
                        <a:buChar char="•"/>
                      </a:pPr>
                      <a:r>
                        <a:rPr lang="en-US" sz="1600" b="1" dirty="0">
                          <a:solidFill>
                            <a:srgbClr val="0066CC"/>
                          </a:solidFill>
                          <a:latin typeface="+mj-lt"/>
                        </a:rPr>
                        <a:t>Utilities and Supporting Infrastructure </a:t>
                      </a:r>
                    </a:p>
                    <a:p>
                      <a:pPr marL="457200" lvl="3" indent="-225425">
                        <a:lnSpc>
                          <a:spcPct val="100000"/>
                        </a:lnSpc>
                        <a:buFont typeface="Arial" pitchFamily="34" charset="0"/>
                        <a:buChar char="•"/>
                      </a:pPr>
                      <a:endParaRPr lang="en-US" sz="1600" b="1" dirty="0">
                        <a:solidFill>
                          <a:srgbClr val="0066CC"/>
                        </a:solidFill>
                        <a:latin typeface="+mj-lt"/>
                      </a:endParaRPr>
                    </a:p>
                  </a:txBody>
                  <a:tcPr/>
                </a:tc>
                <a:tc>
                  <a:txBody>
                    <a:bodyPr/>
                    <a:lstStyle/>
                    <a:p>
                      <a:pPr marL="457200" lvl="3" indent="-225425">
                        <a:lnSpc>
                          <a:spcPct val="100000"/>
                        </a:lnSpc>
                        <a:buFont typeface="Arial" pitchFamily="34" charset="0"/>
                        <a:buChar char="•"/>
                      </a:pPr>
                      <a:r>
                        <a:rPr lang="en-US" sz="1600" b="1" kern="1200" dirty="0">
                          <a:solidFill>
                            <a:srgbClr val="0066CC"/>
                          </a:solidFill>
                          <a:latin typeface="+mn-lt"/>
                          <a:ea typeface="+mn-ea"/>
                          <a:cs typeface="+mn-cs"/>
                        </a:rPr>
                        <a:t>Site Area Development</a:t>
                      </a:r>
                    </a:p>
                    <a:p>
                      <a:pPr marL="457200" lvl="2" indent="-225425">
                        <a:lnSpc>
                          <a:spcPct val="100000"/>
                        </a:lnSpc>
                        <a:buFont typeface="Arial" pitchFamily="34" charset="0"/>
                        <a:buChar char="•"/>
                      </a:pPr>
                      <a:r>
                        <a:rPr lang="en-US" sz="1600" b="1" kern="1200" dirty="0">
                          <a:solidFill>
                            <a:srgbClr val="0066CC"/>
                          </a:solidFill>
                          <a:latin typeface="+mn-lt"/>
                          <a:ea typeface="+mn-ea"/>
                          <a:cs typeface="+mn-cs"/>
                        </a:rPr>
                        <a:t>Project Management Consultancy and Construction consultancy  including day to day supervision </a:t>
                      </a:r>
                      <a:endParaRPr lang="en-US" dirty="0"/>
                    </a:p>
                  </a:txBody>
                  <a:tcPr/>
                </a:tc>
                <a:extLst>
                  <a:ext uri="{0D108BD9-81ED-4DB2-BD59-A6C34878D82A}">
                    <a16:rowId xmlns:a16="http://schemas.microsoft.com/office/drawing/2014/main" val="10005"/>
                  </a:ext>
                </a:extLst>
              </a:tr>
            </a:tbl>
          </a:graphicData>
        </a:graphic>
      </p:graphicFrame>
      <p:pic>
        <p:nvPicPr>
          <p:cNvPr id="12" name="Picture 4" descr="mbil-2"/>
          <p:cNvPicPr>
            <a:picLocks noChangeAspect="1" noChangeArrowheads="1"/>
          </p:cNvPicPr>
          <p:nvPr/>
        </p:nvPicPr>
        <p:blipFill>
          <a:blip r:embed="rId3" cstate="print"/>
          <a:srcRect t="7149" b="2998"/>
          <a:stretch>
            <a:fillRect/>
          </a:stretch>
        </p:blipFill>
        <p:spPr bwMode="auto">
          <a:xfrm>
            <a:off x="8382000" y="4648200"/>
            <a:ext cx="6090952" cy="3200400"/>
          </a:xfrm>
          <a:prstGeom prst="rect">
            <a:avLst/>
          </a:prstGeom>
          <a:noFill/>
          <a:ln w="9525">
            <a:solidFill>
              <a:schemeClr val="tx1"/>
            </a:solidFill>
            <a:miter lim="800000"/>
            <a:headEnd/>
            <a:tailEnd/>
          </a:ln>
        </p:spPr>
      </p:pic>
      <p:graphicFrame>
        <p:nvGraphicFramePr>
          <p:cNvPr id="13" name="Table 12"/>
          <p:cNvGraphicFramePr>
            <a:graphicFrameLocks noGrp="1"/>
          </p:cNvGraphicFramePr>
          <p:nvPr/>
        </p:nvGraphicFramePr>
        <p:xfrm>
          <a:off x="457200" y="4892040"/>
          <a:ext cx="7772400" cy="295656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77190">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2000" b="1" dirty="0">
                          <a:latin typeface="+mj-lt"/>
                        </a:rPr>
                        <a:t>Project </a:t>
                      </a:r>
                      <a:r>
                        <a:rPr lang="en-US" sz="2000" b="1" kern="1200" dirty="0">
                          <a:solidFill>
                            <a:schemeClr val="lt1"/>
                          </a:solidFill>
                          <a:latin typeface="+mj-lt"/>
                          <a:ea typeface="+mn-ea"/>
                          <a:cs typeface="+mn-cs"/>
                        </a:rPr>
                        <a:t>Name : </a:t>
                      </a:r>
                      <a:r>
                        <a:rPr lang="en-US" sz="2000" b="1" kern="1200" dirty="0" err="1">
                          <a:solidFill>
                            <a:schemeClr val="lt1"/>
                          </a:solidFill>
                          <a:latin typeface="+mj-lt"/>
                          <a:ea typeface="+mn-ea"/>
                          <a:cs typeface="+mn-cs"/>
                        </a:rPr>
                        <a:t>Moserbaer</a:t>
                      </a:r>
                      <a:r>
                        <a:rPr lang="en-US" sz="2000" b="1" kern="1200" dirty="0">
                          <a:solidFill>
                            <a:schemeClr val="lt1"/>
                          </a:solidFill>
                          <a:latin typeface="+mj-lt"/>
                          <a:ea typeface="+mn-ea"/>
                          <a:cs typeface="+mn-cs"/>
                        </a:rPr>
                        <a:t> CD-R Manufacturing Plant</a:t>
                      </a:r>
                    </a:p>
                  </a:txBody>
                  <a:tcPr/>
                </a:tc>
                <a:tc hMerge="1">
                  <a:txBody>
                    <a:bodyPr/>
                    <a:lstStyle/>
                    <a:p>
                      <a:endParaRPr lang="en-US"/>
                    </a:p>
                  </a:txBody>
                  <a:tcPr/>
                </a:tc>
                <a:extLst>
                  <a:ext uri="{0D108BD9-81ED-4DB2-BD59-A6C34878D82A}">
                    <a16:rowId xmlns:a16="http://schemas.microsoft.com/office/drawing/2014/main" val="10000"/>
                  </a:ext>
                </a:extLst>
              </a:tr>
              <a:tr h="188595">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Client Name</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r>
                        <a:rPr lang="en-US" sz="1600" b="1" dirty="0" err="1">
                          <a:solidFill>
                            <a:srgbClr val="0066CC"/>
                          </a:solidFill>
                          <a:latin typeface="Arial" charset="0"/>
                        </a:rPr>
                        <a:t>Moserbaer</a:t>
                      </a:r>
                      <a:r>
                        <a:rPr lang="en-US" sz="1600" b="1" dirty="0">
                          <a:solidFill>
                            <a:srgbClr val="0066CC"/>
                          </a:solidFill>
                          <a:latin typeface="Arial" charset="0"/>
                        </a:rPr>
                        <a:t> (I) Ltd</a:t>
                      </a:r>
                      <a:r>
                        <a:rPr lang="en-US" sz="1600" b="1" dirty="0">
                          <a:latin typeface="Arial" charset="0"/>
                        </a:rPr>
                        <a:t>.</a:t>
                      </a:r>
                      <a:r>
                        <a:rPr lang="en-US" sz="1600" b="1" dirty="0">
                          <a:solidFill>
                            <a:srgbClr val="0066CC"/>
                          </a:solidFill>
                          <a:latin typeface="+mj-lt"/>
                        </a:rPr>
                        <a:t>.</a:t>
                      </a:r>
                    </a:p>
                  </a:txBody>
                  <a:tcPr/>
                </a:tc>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Location</a:t>
                      </a:r>
                      <a:r>
                        <a:rPr lang="en-US" sz="1600" b="1" kern="1200" dirty="0">
                          <a:solidFill>
                            <a:srgbClr val="0066CC"/>
                          </a:solidFill>
                          <a:latin typeface="+mn-lt"/>
                          <a:ea typeface="+mn-ea"/>
                          <a:cs typeface="+mn-cs"/>
                        </a:rPr>
                        <a:t>: </a:t>
                      </a:r>
                      <a:r>
                        <a:rPr lang="en-US" sz="1600" b="1" dirty="0" err="1">
                          <a:solidFill>
                            <a:srgbClr val="0066CC"/>
                          </a:solidFill>
                          <a:latin typeface="Arial" charset="0"/>
                        </a:rPr>
                        <a:t>Noida</a:t>
                      </a:r>
                      <a:r>
                        <a:rPr lang="en-US" sz="1600" b="1" dirty="0">
                          <a:solidFill>
                            <a:srgbClr val="0066CC"/>
                          </a:solidFill>
                          <a:latin typeface="Arial" charset="0"/>
                        </a:rPr>
                        <a:t>, U.P</a:t>
                      </a:r>
                      <a:r>
                        <a:rPr lang="en-US" sz="1600" b="1" dirty="0">
                          <a:latin typeface="Arial" charset="0"/>
                        </a:rPr>
                        <a:t>.</a:t>
                      </a:r>
                      <a:endParaRPr lang="en-US" sz="1600" b="1" dirty="0">
                        <a:solidFill>
                          <a:srgbClr val="0066CC"/>
                        </a:solidFill>
                        <a:latin typeface="+mj-lt"/>
                      </a:endParaRPr>
                    </a:p>
                  </a:txBody>
                  <a:tcPr/>
                </a:tc>
                <a:extLst>
                  <a:ext uri="{0D108BD9-81ED-4DB2-BD59-A6C34878D82A}">
                    <a16:rowId xmlns:a16="http://schemas.microsoft.com/office/drawing/2014/main" val="10001"/>
                  </a:ext>
                </a:extLst>
              </a:tr>
              <a:tr h="468630">
                <a:tc gridSpan="2">
                  <a:txBody>
                    <a:bodyPr/>
                    <a:lstStyle/>
                    <a:p>
                      <a:pPr marL="0" lvl="1" indent="0">
                        <a:lnSpc>
                          <a:spcPct val="100000"/>
                        </a:lnSpc>
                      </a:pPr>
                      <a:r>
                        <a:rPr lang="en-US" sz="1600" b="1" dirty="0">
                          <a:latin typeface="+mj-lt"/>
                        </a:rPr>
                        <a:t>Project Brief</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p>
                    <a:p>
                      <a:pPr marL="0" lvl="2" indent="0"/>
                      <a:r>
                        <a:rPr lang="en-US" sz="1200" b="1" dirty="0">
                          <a:solidFill>
                            <a:srgbClr val="0066CC"/>
                          </a:solidFill>
                          <a:latin typeface="Arial" charset="0"/>
                        </a:rPr>
                        <a:t>Area of Plot : 112  acres</a:t>
                      </a:r>
                    </a:p>
                    <a:p>
                      <a:pPr marL="0" lvl="2" indent="0"/>
                      <a:r>
                        <a:rPr lang="en-US" sz="1200" b="1" dirty="0">
                          <a:solidFill>
                            <a:srgbClr val="0066CC"/>
                          </a:solidFill>
                          <a:latin typeface="Arial" charset="0"/>
                        </a:rPr>
                        <a:t>External development, boundary wall, bituminous &amp; concrete roads, water supply,</a:t>
                      </a:r>
                      <a:r>
                        <a:rPr lang="en-US" sz="1200" b="1" baseline="0" dirty="0">
                          <a:solidFill>
                            <a:srgbClr val="0066CC"/>
                          </a:solidFill>
                          <a:latin typeface="Arial" charset="0"/>
                        </a:rPr>
                        <a:t> </a:t>
                      </a:r>
                      <a:r>
                        <a:rPr lang="en-US" sz="1200" b="1" dirty="0">
                          <a:solidFill>
                            <a:srgbClr val="0066CC"/>
                          </a:solidFill>
                          <a:latin typeface="Arial" charset="0"/>
                        </a:rPr>
                        <a:t>sanitary, sewerage, surface drainage systems , overhead &amp; underground water tanks</a:t>
                      </a:r>
                    </a:p>
                  </a:txBody>
                  <a:tcPr/>
                </a:tc>
                <a:tc hMerge="1">
                  <a:txBody>
                    <a:bodyPr/>
                    <a:lstStyle/>
                    <a:p>
                      <a:endParaRPr lang="en-US"/>
                    </a:p>
                  </a:txBody>
                  <a:tcPr/>
                </a:tc>
                <a:extLst>
                  <a:ext uri="{0D108BD9-81ED-4DB2-BD59-A6C34878D82A}">
                    <a16:rowId xmlns:a16="http://schemas.microsoft.com/office/drawing/2014/main" val="10002"/>
                  </a:ext>
                </a:extLst>
              </a:tr>
              <a:tr h="188595">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Built Up Area</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r>
                        <a:rPr lang="en-US" sz="1600" b="1" dirty="0">
                          <a:solidFill>
                            <a:srgbClr val="0066CC"/>
                          </a:solidFill>
                          <a:latin typeface="Arial" charset="0"/>
                        </a:rPr>
                        <a:t>1,60,000M</a:t>
                      </a:r>
                      <a:r>
                        <a:rPr lang="en-US" sz="1600" b="1" baseline="30000" dirty="0">
                          <a:solidFill>
                            <a:srgbClr val="0066CC"/>
                          </a:solidFill>
                          <a:latin typeface="Arial" charset="0"/>
                        </a:rPr>
                        <a:t>2</a:t>
                      </a:r>
                    </a:p>
                  </a:txBody>
                  <a:tcPr/>
                </a:tc>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Project Cost</a:t>
                      </a:r>
                      <a:r>
                        <a:rPr lang="en-US" sz="1600" b="1" kern="1200" dirty="0">
                          <a:solidFill>
                            <a:srgbClr val="0066CC"/>
                          </a:solidFill>
                          <a:latin typeface="+mn-lt"/>
                          <a:ea typeface="+mn-ea"/>
                          <a:cs typeface="+mn-cs"/>
                        </a:rPr>
                        <a:t>: </a:t>
                      </a:r>
                      <a:r>
                        <a:rPr lang="en-US" sz="1600" b="1" dirty="0">
                          <a:solidFill>
                            <a:srgbClr val="0066CC"/>
                          </a:solidFill>
                          <a:latin typeface="Arial" charset="0"/>
                        </a:rPr>
                        <a:t>INR 100.00 Cr. </a:t>
                      </a:r>
                      <a:endParaRPr lang="en-US" sz="1600" b="1" dirty="0">
                        <a:solidFill>
                          <a:srgbClr val="0066CC"/>
                        </a:solidFill>
                        <a:latin typeface="+mj-lt"/>
                      </a:endParaRPr>
                    </a:p>
                  </a:txBody>
                  <a:tcPr/>
                </a:tc>
                <a:extLst>
                  <a:ext uri="{0D108BD9-81ED-4DB2-BD59-A6C34878D82A}">
                    <a16:rowId xmlns:a16="http://schemas.microsoft.com/office/drawing/2014/main" val="10003"/>
                  </a:ext>
                </a:extLst>
              </a:tr>
              <a:tr h="716280">
                <a:tc gridSpan="2">
                  <a:txBody>
                    <a:bodyPr/>
                    <a:lstStyle/>
                    <a:p>
                      <a:pPr marL="0" lvl="1" indent="0">
                        <a:lnSpc>
                          <a:spcPct val="100000"/>
                        </a:lnSpc>
                      </a:pPr>
                      <a:r>
                        <a:rPr lang="en-US" sz="1600" b="1" dirty="0">
                          <a:latin typeface="+mj-lt"/>
                        </a:rPr>
                        <a:t>Services Provided</a:t>
                      </a:r>
                    </a:p>
                    <a:p>
                      <a:pPr marL="623888" lvl="2" indent="-276225">
                        <a:buFont typeface="Arial" pitchFamily="34" charset="0"/>
                        <a:buChar char="•"/>
                      </a:pPr>
                      <a:r>
                        <a:rPr lang="en-US" sz="1100" b="1" dirty="0">
                          <a:solidFill>
                            <a:srgbClr val="0066CC"/>
                          </a:solidFill>
                          <a:latin typeface="Arial" charset="0"/>
                        </a:rPr>
                        <a:t>Master Planning of the Complex</a:t>
                      </a:r>
                    </a:p>
                    <a:p>
                      <a:pPr marL="623888" lvl="2" indent="-276225">
                        <a:buFont typeface="Arial" pitchFamily="34" charset="0"/>
                        <a:buChar char="•"/>
                      </a:pPr>
                      <a:r>
                        <a:rPr lang="en-US" sz="1100" b="1" dirty="0">
                          <a:solidFill>
                            <a:srgbClr val="0066CC"/>
                          </a:solidFill>
                          <a:latin typeface="Arial" charset="0"/>
                        </a:rPr>
                        <a:t>Project Management &amp; Construction Management</a:t>
                      </a:r>
                      <a:endParaRPr lang="en-US" sz="1600" b="1" dirty="0">
                        <a:solidFill>
                          <a:srgbClr val="0066CC"/>
                        </a:solidFill>
                        <a:latin typeface="+mj-lt"/>
                      </a:endParaRPr>
                    </a:p>
                    <a:p>
                      <a:pPr marL="623888" lvl="2" indent="-276225" algn="just">
                        <a:buFont typeface="Arial" pitchFamily="34" charset="0"/>
                        <a:buChar char="•"/>
                      </a:pPr>
                      <a:r>
                        <a:rPr lang="en-US" sz="1100" b="1" dirty="0">
                          <a:solidFill>
                            <a:srgbClr val="0066CC"/>
                          </a:solidFill>
                          <a:latin typeface="Arial" charset="0"/>
                        </a:rPr>
                        <a:t>Design Engineering Consultancy for Architectural and Structural , </a:t>
                      </a:r>
                    </a:p>
                    <a:p>
                      <a:pPr marL="623888" lvl="2" indent="-276225" algn="just">
                        <a:buFont typeface="Arial" pitchFamily="34" charset="0"/>
                        <a:buChar char="•"/>
                      </a:pPr>
                      <a:r>
                        <a:rPr lang="en-US" sz="1100" b="1" dirty="0">
                          <a:solidFill>
                            <a:srgbClr val="0066CC"/>
                          </a:solidFill>
                          <a:latin typeface="Arial" charset="0"/>
                        </a:rPr>
                        <a:t>Utilities and Supporting Infrastructure , Site Area Development</a:t>
                      </a:r>
                    </a:p>
                  </a:txBody>
                  <a:tcPr/>
                </a:tc>
                <a:tc hMerge="1">
                  <a:txBody>
                    <a:bodyPr/>
                    <a:lstStyle/>
                    <a:p>
                      <a:pPr marL="1099084" lvl="2" indent="-320763"/>
                      <a:endParaRPr lang="en-US" sz="1100" b="1" dirty="0">
                        <a:solidFill>
                          <a:srgbClr val="0066CC"/>
                        </a:solidFill>
                        <a:latin typeface="Arial" charset="0"/>
                      </a:endParaRPr>
                    </a:p>
                  </a:txBody>
                  <a:tcPr/>
                </a:tc>
                <a:extLst>
                  <a:ext uri="{0D108BD9-81ED-4DB2-BD59-A6C34878D82A}">
                    <a16:rowId xmlns:a16="http://schemas.microsoft.com/office/drawing/2014/main" val="10004"/>
                  </a:ext>
                </a:extLst>
              </a:tr>
            </a:tbl>
          </a:graphicData>
        </a:graphic>
      </p:graphicFrame>
      <p:sp>
        <p:nvSpPr>
          <p:cNvPr id="11" name="Rectangle 10">
            <a:extLst>
              <a:ext uri="{FF2B5EF4-FFF2-40B4-BE49-F238E27FC236}">
                <a16:creationId xmlns:a16="http://schemas.microsoft.com/office/drawing/2014/main" id="{40453E0B-D5B4-4AB9-86DB-C33CB509DE73}"/>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7"/>
              </a:lnSpc>
            </a:pPr>
            <a:r>
              <a:rPr lang="en-US" sz="2800" b="1" dirty="0">
                <a:solidFill>
                  <a:schemeClr val="bg1"/>
                </a:solidFill>
                <a:latin typeface="Helvetica Neue Light"/>
                <a:ea typeface="Helvetica Neue Light"/>
                <a:cs typeface="Helvetica Neue Light"/>
              </a:rPr>
              <a:t>Consultancy Services – Industrial Projects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4" name="Rectangle 13">
            <a:extLst>
              <a:ext uri="{FF2B5EF4-FFF2-40B4-BE49-F238E27FC236}">
                <a16:creationId xmlns:a16="http://schemas.microsoft.com/office/drawing/2014/main" id="{262DC607-DBCA-4974-8CFD-0B0CF1048CA2}"/>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5" name="TextBox 14">
            <a:extLst>
              <a:ext uri="{FF2B5EF4-FFF2-40B4-BE49-F238E27FC236}">
                <a16:creationId xmlns:a16="http://schemas.microsoft.com/office/drawing/2014/main" id="{EE615782-7EFD-4856-B4E4-C5EFF7349E2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9" name="Slide Number Placeholder 2">
            <a:extLst>
              <a:ext uri="{FF2B5EF4-FFF2-40B4-BE49-F238E27FC236}">
                <a16:creationId xmlns:a16="http://schemas.microsoft.com/office/drawing/2014/main" id="{A64FE236-DE1C-45E8-8DD0-D940BBF4512C}"/>
              </a:ext>
            </a:extLst>
          </p:cNvPr>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37</a:t>
            </a:fld>
            <a:endParaRPr 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Picture 14 013"/>
          <p:cNvPicPr>
            <a:picLocks noChangeArrowheads="1"/>
          </p:cNvPicPr>
          <p:nvPr/>
        </p:nvPicPr>
        <p:blipFill>
          <a:blip r:embed="rId3" cstate="print"/>
          <a:srcRect b="8084"/>
          <a:stretch>
            <a:fillRect/>
          </a:stretch>
        </p:blipFill>
        <p:spPr bwMode="auto">
          <a:xfrm>
            <a:off x="5105400" y="2133600"/>
            <a:ext cx="4742181" cy="3308349"/>
          </a:xfrm>
          <a:prstGeom prst="rect">
            <a:avLst/>
          </a:prstGeom>
          <a:noFill/>
          <a:ln w="9525">
            <a:noFill/>
            <a:miter lim="800000"/>
            <a:headEnd/>
            <a:tailEnd/>
          </a:ln>
        </p:spPr>
      </p:pic>
      <p:pic>
        <p:nvPicPr>
          <p:cNvPr id="17411" name="Picture 10" descr="IMG_00071"/>
          <p:cNvPicPr>
            <a:picLocks noChangeAspect="1" noChangeArrowheads="1"/>
          </p:cNvPicPr>
          <p:nvPr/>
        </p:nvPicPr>
        <p:blipFill>
          <a:blip r:embed="rId4" cstate="print"/>
          <a:srcRect t="3612" b="13889"/>
          <a:stretch>
            <a:fillRect/>
          </a:stretch>
        </p:blipFill>
        <p:spPr bwMode="auto">
          <a:xfrm>
            <a:off x="8305800" y="6477000"/>
            <a:ext cx="1582421" cy="1725083"/>
          </a:xfrm>
          <a:prstGeom prst="rect">
            <a:avLst/>
          </a:prstGeom>
          <a:noFill/>
          <a:ln w="9525">
            <a:noFill/>
            <a:miter lim="800000"/>
            <a:headEnd/>
            <a:tailEnd/>
          </a:ln>
        </p:spPr>
      </p:pic>
      <p:pic>
        <p:nvPicPr>
          <p:cNvPr id="17412" name="Picture 11" descr="TICO"/>
          <p:cNvPicPr>
            <a:picLocks noChangeAspect="1" noChangeArrowheads="1"/>
          </p:cNvPicPr>
          <p:nvPr/>
        </p:nvPicPr>
        <p:blipFill>
          <a:blip r:embed="rId5" cstate="print"/>
          <a:srcRect/>
          <a:stretch>
            <a:fillRect/>
          </a:stretch>
        </p:blipFill>
        <p:spPr bwMode="auto">
          <a:xfrm rot="231838">
            <a:off x="5810760" y="6225909"/>
            <a:ext cx="1615440" cy="635000"/>
          </a:xfrm>
          <a:prstGeom prst="rect">
            <a:avLst/>
          </a:prstGeom>
          <a:noFill/>
          <a:ln w="9525">
            <a:noFill/>
            <a:miter lim="800000"/>
            <a:headEnd/>
            <a:tailEnd/>
          </a:ln>
        </p:spPr>
      </p:pic>
      <p:pic>
        <p:nvPicPr>
          <p:cNvPr id="17413" name="Picture 14" descr="P - 27"/>
          <p:cNvPicPr>
            <a:picLocks noChangeArrowheads="1"/>
          </p:cNvPicPr>
          <p:nvPr/>
        </p:nvPicPr>
        <p:blipFill>
          <a:blip r:embed="rId6" cstate="print"/>
          <a:srcRect t="24400" b="27550"/>
          <a:stretch>
            <a:fillRect/>
          </a:stretch>
        </p:blipFill>
        <p:spPr bwMode="auto">
          <a:xfrm>
            <a:off x="304800" y="2133600"/>
            <a:ext cx="4688840" cy="3255434"/>
          </a:xfrm>
          <a:prstGeom prst="rect">
            <a:avLst/>
          </a:prstGeom>
          <a:noFill/>
          <a:ln w="9525">
            <a:noFill/>
            <a:miter lim="800000"/>
            <a:headEnd/>
            <a:tailEnd/>
          </a:ln>
        </p:spPr>
      </p:pic>
      <p:sp>
        <p:nvSpPr>
          <p:cNvPr id="17414" name="Rectangle 22"/>
          <p:cNvSpPr>
            <a:spLocks noChangeArrowheads="1"/>
          </p:cNvSpPr>
          <p:nvPr/>
        </p:nvSpPr>
        <p:spPr bwMode="auto">
          <a:xfrm>
            <a:off x="228600" y="1752600"/>
            <a:ext cx="14249400" cy="6580716"/>
          </a:xfrm>
          <a:prstGeom prst="rect">
            <a:avLst/>
          </a:prstGeom>
          <a:noFill/>
          <a:ln w="38100" cmpd="dbl">
            <a:solidFill>
              <a:srgbClr val="0000FF"/>
            </a:solidFill>
            <a:miter lim="800000"/>
            <a:headEnd/>
            <a:tailEnd/>
          </a:ln>
        </p:spPr>
        <p:txBody>
          <a:bodyPr wrap="none" lIns="135852" tIns="67926" rIns="135852" bIns="67926" anchor="ctr"/>
          <a:lstStyle/>
          <a:p>
            <a:endParaRPr lang="en-IN" dirty="0">
              <a:latin typeface="Calibri" pitchFamily="34" charset="0"/>
            </a:endParaRPr>
          </a:p>
        </p:txBody>
      </p:sp>
      <p:pic>
        <p:nvPicPr>
          <p:cNvPr id="17415" name="Picture 8" descr="DSC02709"/>
          <p:cNvPicPr>
            <a:picLocks noChangeAspect="1" noChangeArrowheads="1"/>
          </p:cNvPicPr>
          <p:nvPr/>
        </p:nvPicPr>
        <p:blipFill>
          <a:blip r:embed="rId7" cstate="print"/>
          <a:srcRect t="10583" r="18677" b="15604"/>
          <a:stretch>
            <a:fillRect/>
          </a:stretch>
        </p:blipFill>
        <p:spPr bwMode="auto">
          <a:xfrm>
            <a:off x="5638800" y="7010400"/>
            <a:ext cx="1873827" cy="1185801"/>
          </a:xfrm>
          <a:prstGeom prst="rect">
            <a:avLst/>
          </a:prstGeom>
          <a:noFill/>
          <a:ln w="9525">
            <a:noFill/>
            <a:miter lim="800000"/>
            <a:headEnd/>
            <a:tailEnd/>
          </a:ln>
        </p:spPr>
      </p:pic>
      <p:pic>
        <p:nvPicPr>
          <p:cNvPr id="17416" name="Picture 9" descr="IMG_0315"/>
          <p:cNvPicPr>
            <a:picLocks noChangeAspect="1" noChangeArrowheads="1"/>
          </p:cNvPicPr>
          <p:nvPr/>
        </p:nvPicPr>
        <p:blipFill>
          <a:blip r:embed="rId8" cstate="print"/>
          <a:srcRect l="56003"/>
          <a:stretch>
            <a:fillRect/>
          </a:stretch>
        </p:blipFill>
        <p:spPr bwMode="auto">
          <a:xfrm>
            <a:off x="12649200" y="6248400"/>
            <a:ext cx="1379221" cy="1960033"/>
          </a:xfrm>
          <a:prstGeom prst="rect">
            <a:avLst/>
          </a:prstGeom>
          <a:noFill/>
          <a:ln w="9525">
            <a:noFill/>
            <a:miter lim="800000"/>
            <a:headEnd/>
            <a:tailEnd/>
          </a:ln>
        </p:spPr>
      </p:pic>
      <p:pic>
        <p:nvPicPr>
          <p:cNvPr id="17417" name="Picture 10"/>
          <p:cNvPicPr>
            <a:picLocks noChangeArrowheads="1"/>
          </p:cNvPicPr>
          <p:nvPr/>
        </p:nvPicPr>
        <p:blipFill>
          <a:blip r:embed="rId9" cstate="print"/>
          <a:srcRect/>
          <a:stretch>
            <a:fillRect/>
          </a:stretch>
        </p:blipFill>
        <p:spPr bwMode="auto">
          <a:xfrm>
            <a:off x="9906000" y="2133600"/>
            <a:ext cx="4267200" cy="3322320"/>
          </a:xfrm>
          <a:prstGeom prst="rect">
            <a:avLst/>
          </a:prstGeom>
          <a:noFill/>
          <a:ln w="9525">
            <a:noFill/>
            <a:miter lim="800000"/>
            <a:headEnd/>
            <a:tailEnd/>
          </a:ln>
        </p:spPr>
      </p:pic>
      <p:pic>
        <p:nvPicPr>
          <p:cNvPr id="17418" name="Picture 11" descr="dsfsd"/>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rot="-372095">
            <a:off x="3374117" y="7699963"/>
            <a:ext cx="1506221" cy="476251"/>
          </a:xfrm>
          <a:prstGeom prst="rect">
            <a:avLst/>
          </a:prstGeom>
          <a:noFill/>
          <a:ln w="9525">
            <a:noFill/>
            <a:miter lim="800000"/>
            <a:headEnd/>
            <a:tailEnd/>
          </a:ln>
        </p:spPr>
      </p:pic>
      <p:pic>
        <p:nvPicPr>
          <p:cNvPr id="17419" name="Picture 12" descr="untitled"/>
          <p:cNvPicPr>
            <a:picLocks noChangeAspect="1" noChangeArrowheads="1"/>
          </p:cNvPicPr>
          <p:nvPr/>
        </p:nvPicPr>
        <p:blipFill>
          <a:blip r:embed="rId11" cstate="print">
            <a:clrChange>
              <a:clrFrom>
                <a:srgbClr val="FFFFFF"/>
              </a:clrFrom>
              <a:clrTo>
                <a:srgbClr val="FFFFFF">
                  <a:alpha val="0"/>
                </a:srgbClr>
              </a:clrTo>
            </a:clrChange>
          </a:blip>
          <a:srcRect t="-8763"/>
          <a:stretch>
            <a:fillRect/>
          </a:stretch>
        </p:blipFill>
        <p:spPr bwMode="auto">
          <a:xfrm>
            <a:off x="3276600" y="6019800"/>
            <a:ext cx="1958341" cy="1308100"/>
          </a:xfrm>
          <a:prstGeom prst="rect">
            <a:avLst/>
          </a:prstGeom>
          <a:noFill/>
          <a:ln w="9525">
            <a:noFill/>
            <a:miter lim="800000"/>
            <a:headEnd/>
            <a:tailEnd/>
          </a:ln>
        </p:spPr>
      </p:pic>
      <p:pic>
        <p:nvPicPr>
          <p:cNvPr id="17420" name="Picture 13" descr="core drilling"/>
          <p:cNvPicPr>
            <a:picLocks noChangeAspect="1" noChangeArrowheads="1"/>
          </p:cNvPicPr>
          <p:nvPr/>
        </p:nvPicPr>
        <p:blipFill>
          <a:blip r:embed="rId12" cstate="print">
            <a:clrChange>
              <a:clrFrom>
                <a:srgbClr val="EFEFEF"/>
              </a:clrFrom>
              <a:clrTo>
                <a:srgbClr val="EFEFEF">
                  <a:alpha val="0"/>
                </a:srgbClr>
              </a:clrTo>
            </a:clrChange>
          </a:blip>
          <a:srcRect/>
          <a:stretch>
            <a:fillRect/>
          </a:stretch>
        </p:blipFill>
        <p:spPr bwMode="auto">
          <a:xfrm>
            <a:off x="10668000" y="6324600"/>
            <a:ext cx="1478280" cy="1917700"/>
          </a:xfrm>
          <a:prstGeom prst="rect">
            <a:avLst/>
          </a:prstGeom>
          <a:noFill/>
          <a:ln w="9525">
            <a:noFill/>
            <a:miter lim="800000"/>
            <a:headEnd/>
            <a:tailEnd/>
          </a:ln>
        </p:spPr>
      </p:pic>
      <p:pic>
        <p:nvPicPr>
          <p:cNvPr id="17421" name="Picture 14" descr="CPN_MC-3-HR_06s"/>
          <p:cNvPicPr>
            <a:picLocks noChangeAspect="1" noChangeArrowheads="1"/>
          </p:cNvPicPr>
          <p:nvPr/>
        </p:nvPicPr>
        <p:blipFill>
          <a:blip r:embed="rId13" cstate="print"/>
          <a:srcRect/>
          <a:stretch>
            <a:fillRect/>
          </a:stretch>
        </p:blipFill>
        <p:spPr bwMode="auto">
          <a:xfrm>
            <a:off x="457200" y="5867400"/>
            <a:ext cx="2057400" cy="2284232"/>
          </a:xfrm>
          <a:prstGeom prst="rect">
            <a:avLst/>
          </a:prstGeom>
          <a:noFill/>
          <a:ln w="9525">
            <a:noFill/>
            <a:miter lim="800000"/>
            <a:headEnd/>
            <a:tailEnd/>
          </a:ln>
        </p:spPr>
      </p:pic>
      <p:sp>
        <p:nvSpPr>
          <p:cNvPr id="20" name="Rectangle 19">
            <a:extLst>
              <a:ext uri="{FF2B5EF4-FFF2-40B4-BE49-F238E27FC236}">
                <a16:creationId xmlns:a16="http://schemas.microsoft.com/office/drawing/2014/main" id="{DBC50B8F-7DE2-43A4-A449-32694CBFC105}"/>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gn="ctr"/>
            <a:r>
              <a:rPr lang="en-US" sz="2800" b="1" dirty="0">
                <a:solidFill>
                  <a:schemeClr val="bg1"/>
                </a:solidFill>
                <a:latin typeface="Calibri" pitchFamily="34" charset="0"/>
              </a:rPr>
              <a:t>In-house Lab Facilities  &amp; Training Sessions / Technical Orientation </a:t>
            </a:r>
          </a:p>
          <a:p>
            <a:pPr algn="ctr"/>
            <a:r>
              <a:rPr lang="en-US" sz="2800" b="1" dirty="0">
                <a:solidFill>
                  <a:schemeClr val="bg1"/>
                </a:solidFill>
                <a:latin typeface="Calibri" pitchFamily="34" charset="0"/>
              </a:rPr>
              <a:t>for performing Quality Control and Quality Assurance Services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1" name="Rectangle 20">
            <a:extLst>
              <a:ext uri="{FF2B5EF4-FFF2-40B4-BE49-F238E27FC236}">
                <a16:creationId xmlns:a16="http://schemas.microsoft.com/office/drawing/2014/main" id="{1C308DBE-AB2A-4F6C-9029-B3EE52E36EA9}"/>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2" name="TextBox 21">
            <a:extLst>
              <a:ext uri="{FF2B5EF4-FFF2-40B4-BE49-F238E27FC236}">
                <a16:creationId xmlns:a16="http://schemas.microsoft.com/office/drawing/2014/main" id="{D81992F4-7F36-4F95-8373-73DEE0B6FDF6}"/>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7" name="Slide Number Placeholder 2">
            <a:extLst>
              <a:ext uri="{FF2B5EF4-FFF2-40B4-BE49-F238E27FC236}">
                <a16:creationId xmlns:a16="http://schemas.microsoft.com/office/drawing/2014/main" id="{D6B0563B-5057-4185-9639-53F134CD0E34}"/>
              </a:ext>
            </a:extLst>
          </p:cNvPr>
          <p:cNvSpPr txBox="1">
            <a:spLocks/>
          </p:cNvSpPr>
          <p:nvPr/>
        </p:nvSpPr>
        <p:spPr>
          <a:xfrm>
            <a:off x="133350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descr="employment-news-MSRDC-logo.JPG"/>
          <p:cNvPicPr>
            <a:picLocks noChangeAspect="1"/>
          </p:cNvPicPr>
          <p:nvPr/>
        </p:nvPicPr>
        <p:blipFill>
          <a:blip r:embed="rId2" cstate="email"/>
          <a:srcRect/>
          <a:stretch>
            <a:fillRect/>
          </a:stretch>
        </p:blipFill>
        <p:spPr bwMode="auto">
          <a:xfrm>
            <a:off x="1084262" y="1879599"/>
            <a:ext cx="541338" cy="631825"/>
          </a:xfrm>
          <a:prstGeom prst="rect">
            <a:avLst/>
          </a:prstGeom>
          <a:noFill/>
          <a:ln w="9525">
            <a:noFill/>
            <a:miter lim="800000"/>
            <a:headEnd/>
            <a:tailEnd/>
          </a:ln>
        </p:spPr>
      </p:pic>
      <p:pic>
        <p:nvPicPr>
          <p:cNvPr id="60419" name="Picture 7" descr="logo-1.jpg"/>
          <p:cNvPicPr>
            <a:picLocks noChangeAspect="1"/>
          </p:cNvPicPr>
          <p:nvPr/>
        </p:nvPicPr>
        <p:blipFill>
          <a:blip r:embed="rId3" cstate="email"/>
          <a:srcRect/>
          <a:stretch>
            <a:fillRect/>
          </a:stretch>
        </p:blipFill>
        <p:spPr bwMode="auto">
          <a:xfrm>
            <a:off x="2252665" y="1600200"/>
            <a:ext cx="1584325" cy="1020763"/>
          </a:xfrm>
          <a:prstGeom prst="rect">
            <a:avLst/>
          </a:prstGeom>
          <a:noFill/>
          <a:ln w="9525">
            <a:noFill/>
            <a:miter lim="800000"/>
            <a:headEnd/>
            <a:tailEnd/>
          </a:ln>
        </p:spPr>
      </p:pic>
      <p:pic>
        <p:nvPicPr>
          <p:cNvPr id="60420" name="Picture 11" descr="Hindustan-Unilever-Logo.jpg"/>
          <p:cNvPicPr>
            <a:picLocks noChangeAspect="1"/>
          </p:cNvPicPr>
          <p:nvPr/>
        </p:nvPicPr>
        <p:blipFill>
          <a:blip r:embed="rId4" cstate="email"/>
          <a:srcRect/>
          <a:stretch>
            <a:fillRect/>
          </a:stretch>
        </p:blipFill>
        <p:spPr bwMode="auto">
          <a:xfrm>
            <a:off x="4046539" y="1931986"/>
            <a:ext cx="1576387" cy="523875"/>
          </a:xfrm>
          <a:prstGeom prst="rect">
            <a:avLst/>
          </a:prstGeom>
          <a:noFill/>
          <a:ln w="9525">
            <a:noFill/>
            <a:miter lim="800000"/>
            <a:headEnd/>
            <a:tailEnd/>
          </a:ln>
        </p:spPr>
      </p:pic>
      <p:pic>
        <p:nvPicPr>
          <p:cNvPr id="60421" name="Picture 12" descr="marriott-logo.jpg"/>
          <p:cNvPicPr>
            <a:picLocks noChangeAspect="1"/>
          </p:cNvPicPr>
          <p:nvPr/>
        </p:nvPicPr>
        <p:blipFill>
          <a:blip r:embed="rId5" cstate="email"/>
          <a:srcRect/>
          <a:stretch>
            <a:fillRect/>
          </a:stretch>
        </p:blipFill>
        <p:spPr bwMode="auto">
          <a:xfrm>
            <a:off x="6467476" y="1876424"/>
            <a:ext cx="1008062" cy="509587"/>
          </a:xfrm>
          <a:prstGeom prst="rect">
            <a:avLst/>
          </a:prstGeom>
          <a:noFill/>
          <a:ln w="9525">
            <a:noFill/>
            <a:miter lim="800000"/>
            <a:headEnd/>
            <a:tailEnd/>
          </a:ln>
        </p:spPr>
      </p:pic>
      <p:pic>
        <p:nvPicPr>
          <p:cNvPr id="60422" name="Picture 13" descr="nse-logo.jpg"/>
          <p:cNvPicPr>
            <a:picLocks noChangeAspect="1"/>
          </p:cNvPicPr>
          <p:nvPr/>
        </p:nvPicPr>
        <p:blipFill>
          <a:blip r:embed="rId6" cstate="email"/>
          <a:srcRect/>
          <a:stretch>
            <a:fillRect/>
          </a:stretch>
        </p:blipFill>
        <p:spPr bwMode="auto">
          <a:xfrm>
            <a:off x="787401" y="3063874"/>
            <a:ext cx="1052514" cy="495300"/>
          </a:xfrm>
          <a:prstGeom prst="rect">
            <a:avLst/>
          </a:prstGeom>
          <a:noFill/>
          <a:ln w="9525">
            <a:noFill/>
            <a:miter lim="800000"/>
            <a:headEnd/>
            <a:tailEnd/>
          </a:ln>
        </p:spPr>
      </p:pic>
      <p:pic>
        <p:nvPicPr>
          <p:cNvPr id="60423" name="Picture 14" descr="boi-logo.jpg"/>
          <p:cNvPicPr>
            <a:picLocks noChangeAspect="1"/>
          </p:cNvPicPr>
          <p:nvPr/>
        </p:nvPicPr>
        <p:blipFill>
          <a:blip r:embed="rId7" cstate="email"/>
          <a:srcRect/>
          <a:stretch>
            <a:fillRect/>
          </a:stretch>
        </p:blipFill>
        <p:spPr bwMode="auto">
          <a:xfrm>
            <a:off x="847725" y="4151310"/>
            <a:ext cx="1060450" cy="617539"/>
          </a:xfrm>
          <a:prstGeom prst="rect">
            <a:avLst/>
          </a:prstGeom>
          <a:noFill/>
          <a:ln w="9525">
            <a:noFill/>
            <a:miter lim="800000"/>
            <a:headEnd/>
            <a:tailEnd/>
          </a:ln>
        </p:spPr>
      </p:pic>
      <p:pic>
        <p:nvPicPr>
          <p:cNvPr id="60424" name="Picture 15" descr="Imax_Logo.gif"/>
          <p:cNvPicPr>
            <a:picLocks noChangeAspect="1"/>
          </p:cNvPicPr>
          <p:nvPr/>
        </p:nvPicPr>
        <p:blipFill>
          <a:blip r:embed="rId8" cstate="print"/>
          <a:srcRect/>
          <a:stretch>
            <a:fillRect/>
          </a:stretch>
        </p:blipFill>
        <p:spPr bwMode="auto">
          <a:xfrm>
            <a:off x="2443164" y="3081336"/>
            <a:ext cx="1147762" cy="233363"/>
          </a:xfrm>
          <a:prstGeom prst="rect">
            <a:avLst/>
          </a:prstGeom>
          <a:noFill/>
          <a:ln w="9525">
            <a:noFill/>
            <a:miter lim="800000"/>
            <a:headEnd/>
            <a:tailEnd/>
          </a:ln>
        </p:spPr>
      </p:pic>
      <p:pic>
        <p:nvPicPr>
          <p:cNvPr id="60425" name="Picture 16" descr="Premier_Ltd._Logo.jpg"/>
          <p:cNvPicPr>
            <a:picLocks noChangeAspect="1"/>
          </p:cNvPicPr>
          <p:nvPr/>
        </p:nvPicPr>
        <p:blipFill>
          <a:blip r:embed="rId9" cstate="email"/>
          <a:srcRect/>
          <a:stretch>
            <a:fillRect/>
          </a:stretch>
        </p:blipFill>
        <p:spPr bwMode="auto">
          <a:xfrm>
            <a:off x="2563813" y="3957636"/>
            <a:ext cx="1016000" cy="763588"/>
          </a:xfrm>
          <a:prstGeom prst="rect">
            <a:avLst/>
          </a:prstGeom>
          <a:noFill/>
          <a:ln w="9525">
            <a:noFill/>
            <a:miter lim="800000"/>
            <a:headEnd/>
            <a:tailEnd/>
          </a:ln>
        </p:spPr>
      </p:pic>
      <p:pic>
        <p:nvPicPr>
          <p:cNvPr id="60426" name="Picture 17" descr="Alok-Logo.jpg"/>
          <p:cNvPicPr>
            <a:picLocks noChangeAspect="1"/>
          </p:cNvPicPr>
          <p:nvPr/>
        </p:nvPicPr>
        <p:blipFill>
          <a:blip r:embed="rId10" cstate="email"/>
          <a:srcRect/>
          <a:stretch>
            <a:fillRect/>
          </a:stretch>
        </p:blipFill>
        <p:spPr bwMode="auto">
          <a:xfrm>
            <a:off x="2443164" y="5195886"/>
            <a:ext cx="1139826" cy="793751"/>
          </a:xfrm>
          <a:prstGeom prst="rect">
            <a:avLst/>
          </a:prstGeom>
          <a:noFill/>
          <a:ln w="9525">
            <a:noFill/>
            <a:miter lim="800000"/>
            <a:headEnd/>
            <a:tailEnd/>
          </a:ln>
        </p:spPr>
      </p:pic>
      <p:pic>
        <p:nvPicPr>
          <p:cNvPr id="60427" name="Picture 18" descr="Assam-Govt.jpg"/>
          <p:cNvPicPr>
            <a:picLocks noChangeAspect="1"/>
          </p:cNvPicPr>
          <p:nvPr/>
        </p:nvPicPr>
        <p:blipFill>
          <a:blip r:embed="rId11" cstate="email"/>
          <a:srcRect/>
          <a:stretch>
            <a:fillRect/>
          </a:stretch>
        </p:blipFill>
        <p:spPr bwMode="auto">
          <a:xfrm>
            <a:off x="4418014" y="3729036"/>
            <a:ext cx="1039813" cy="1019175"/>
          </a:xfrm>
          <a:prstGeom prst="rect">
            <a:avLst/>
          </a:prstGeom>
          <a:noFill/>
          <a:ln w="9525">
            <a:noFill/>
            <a:miter lim="800000"/>
            <a:headEnd/>
            <a:tailEnd/>
          </a:ln>
        </p:spPr>
      </p:pic>
      <p:pic>
        <p:nvPicPr>
          <p:cNvPr id="60428" name="Picture 19" descr="Bajaj-Auto-Logo.jpg"/>
          <p:cNvPicPr>
            <a:picLocks noChangeAspect="1"/>
          </p:cNvPicPr>
          <p:nvPr/>
        </p:nvPicPr>
        <p:blipFill>
          <a:blip r:embed="rId12" cstate="email"/>
          <a:srcRect/>
          <a:stretch>
            <a:fillRect/>
          </a:stretch>
        </p:blipFill>
        <p:spPr bwMode="auto">
          <a:xfrm>
            <a:off x="4181476" y="2895598"/>
            <a:ext cx="1308101" cy="654051"/>
          </a:xfrm>
          <a:prstGeom prst="rect">
            <a:avLst/>
          </a:prstGeom>
          <a:noFill/>
          <a:ln w="9525">
            <a:noFill/>
            <a:miter lim="800000"/>
            <a:headEnd/>
            <a:tailEnd/>
          </a:ln>
        </p:spPr>
      </p:pic>
      <p:pic>
        <p:nvPicPr>
          <p:cNvPr id="60429" name="Picture 20" descr="ansal_plaza_gurgaon_logo.jpg"/>
          <p:cNvPicPr>
            <a:picLocks noChangeAspect="1"/>
          </p:cNvPicPr>
          <p:nvPr/>
        </p:nvPicPr>
        <p:blipFill>
          <a:blip r:embed="rId13" cstate="email"/>
          <a:srcRect/>
          <a:stretch>
            <a:fillRect/>
          </a:stretch>
        </p:blipFill>
        <p:spPr bwMode="auto">
          <a:xfrm>
            <a:off x="8643938" y="3922711"/>
            <a:ext cx="1154112" cy="328613"/>
          </a:xfrm>
          <a:prstGeom prst="rect">
            <a:avLst/>
          </a:prstGeom>
          <a:noFill/>
          <a:ln w="9525">
            <a:noFill/>
            <a:miter lim="800000"/>
            <a:headEnd/>
            <a:tailEnd/>
          </a:ln>
        </p:spPr>
      </p:pic>
      <p:pic>
        <p:nvPicPr>
          <p:cNvPr id="60430" name="Picture 21" descr="logo.jpg"/>
          <p:cNvPicPr>
            <a:picLocks noChangeAspect="1"/>
          </p:cNvPicPr>
          <p:nvPr/>
        </p:nvPicPr>
        <p:blipFill>
          <a:blip r:embed="rId14" cstate="email"/>
          <a:srcRect/>
          <a:stretch>
            <a:fillRect/>
          </a:stretch>
        </p:blipFill>
        <p:spPr bwMode="auto">
          <a:xfrm>
            <a:off x="8440738" y="3087685"/>
            <a:ext cx="1454150" cy="277813"/>
          </a:xfrm>
          <a:prstGeom prst="rect">
            <a:avLst/>
          </a:prstGeom>
          <a:noFill/>
          <a:ln w="9525">
            <a:noFill/>
            <a:miter lim="800000"/>
            <a:headEnd/>
            <a:tailEnd/>
          </a:ln>
        </p:spPr>
      </p:pic>
      <p:pic>
        <p:nvPicPr>
          <p:cNvPr id="60431" name="Picture 23" descr="whirlpool-logo.jpg"/>
          <p:cNvPicPr>
            <a:picLocks noChangeAspect="1"/>
          </p:cNvPicPr>
          <p:nvPr/>
        </p:nvPicPr>
        <p:blipFill>
          <a:blip r:embed="rId15" cstate="email"/>
          <a:srcRect/>
          <a:stretch>
            <a:fillRect/>
          </a:stretch>
        </p:blipFill>
        <p:spPr bwMode="auto">
          <a:xfrm>
            <a:off x="6337301" y="4200524"/>
            <a:ext cx="1281114" cy="660400"/>
          </a:xfrm>
          <a:prstGeom prst="rect">
            <a:avLst/>
          </a:prstGeom>
          <a:noFill/>
          <a:ln w="9525">
            <a:noFill/>
            <a:miter lim="800000"/>
            <a:headEnd/>
            <a:tailEnd/>
          </a:ln>
        </p:spPr>
      </p:pic>
      <p:pic>
        <p:nvPicPr>
          <p:cNvPr id="60432" name="Picture 24" descr="Unknown.jpeg"/>
          <p:cNvPicPr>
            <a:picLocks noChangeAspect="1"/>
          </p:cNvPicPr>
          <p:nvPr/>
        </p:nvPicPr>
        <p:blipFill>
          <a:blip r:embed="rId16" cstate="email"/>
          <a:srcRect/>
          <a:stretch>
            <a:fillRect/>
          </a:stretch>
        </p:blipFill>
        <p:spPr bwMode="auto">
          <a:xfrm>
            <a:off x="990603" y="5322885"/>
            <a:ext cx="790574" cy="725488"/>
          </a:xfrm>
          <a:prstGeom prst="rect">
            <a:avLst/>
          </a:prstGeom>
          <a:noFill/>
          <a:ln w="9525">
            <a:noFill/>
            <a:miter lim="800000"/>
            <a:headEnd/>
            <a:tailEnd/>
          </a:ln>
        </p:spPr>
      </p:pic>
      <p:pic>
        <p:nvPicPr>
          <p:cNvPr id="60433" name="Picture 25" descr="11144_HampsonAerospaceLogo.jpg"/>
          <p:cNvPicPr>
            <a:picLocks noChangeAspect="1"/>
          </p:cNvPicPr>
          <p:nvPr/>
        </p:nvPicPr>
        <p:blipFill>
          <a:blip r:embed="rId17" cstate="print"/>
          <a:srcRect/>
          <a:stretch>
            <a:fillRect/>
          </a:stretch>
        </p:blipFill>
        <p:spPr bwMode="auto">
          <a:xfrm>
            <a:off x="8204201" y="6672260"/>
            <a:ext cx="2413000" cy="552451"/>
          </a:xfrm>
          <a:prstGeom prst="rect">
            <a:avLst/>
          </a:prstGeom>
          <a:noFill/>
          <a:ln w="9525">
            <a:noFill/>
            <a:miter lim="800000"/>
            <a:headEnd/>
            <a:tailEnd/>
          </a:ln>
        </p:spPr>
      </p:pic>
      <p:pic>
        <p:nvPicPr>
          <p:cNvPr id="60434" name="Picture 26" descr="bd_logo.jpg"/>
          <p:cNvPicPr>
            <a:picLocks noChangeAspect="1"/>
          </p:cNvPicPr>
          <p:nvPr/>
        </p:nvPicPr>
        <p:blipFill>
          <a:blip r:embed="rId18" cstate="email"/>
          <a:srcRect/>
          <a:stretch>
            <a:fillRect/>
          </a:stretch>
        </p:blipFill>
        <p:spPr bwMode="auto">
          <a:xfrm>
            <a:off x="8440739" y="4978398"/>
            <a:ext cx="1665286" cy="152400"/>
          </a:xfrm>
          <a:prstGeom prst="rect">
            <a:avLst/>
          </a:prstGeom>
          <a:noFill/>
          <a:ln w="9525">
            <a:noFill/>
            <a:miter lim="800000"/>
            <a:headEnd/>
            <a:tailEnd/>
          </a:ln>
        </p:spPr>
      </p:pic>
      <p:pic>
        <p:nvPicPr>
          <p:cNvPr id="60435" name="Picture 27" descr="adb_logo.jpg"/>
          <p:cNvPicPr>
            <a:picLocks noChangeAspect="1"/>
          </p:cNvPicPr>
          <p:nvPr/>
        </p:nvPicPr>
        <p:blipFill>
          <a:blip r:embed="rId19" cstate="email"/>
          <a:srcRect/>
          <a:stretch>
            <a:fillRect/>
          </a:stretch>
        </p:blipFill>
        <p:spPr bwMode="auto">
          <a:xfrm>
            <a:off x="6375403" y="2746375"/>
            <a:ext cx="1247774" cy="1044575"/>
          </a:xfrm>
          <a:prstGeom prst="rect">
            <a:avLst/>
          </a:prstGeom>
          <a:noFill/>
          <a:ln w="9525">
            <a:noFill/>
            <a:miter lim="800000"/>
            <a:headEnd/>
            <a:tailEnd/>
          </a:ln>
        </p:spPr>
      </p:pic>
      <p:pic>
        <p:nvPicPr>
          <p:cNvPr id="60436" name="Picture 28" descr="moserbaer.jpg"/>
          <p:cNvPicPr>
            <a:picLocks noChangeAspect="1"/>
          </p:cNvPicPr>
          <p:nvPr/>
        </p:nvPicPr>
        <p:blipFill>
          <a:blip r:embed="rId20" cstate="email"/>
          <a:srcRect/>
          <a:stretch>
            <a:fillRect/>
          </a:stretch>
        </p:blipFill>
        <p:spPr bwMode="auto">
          <a:xfrm>
            <a:off x="8475664" y="5199060"/>
            <a:ext cx="1660525" cy="1246188"/>
          </a:xfrm>
          <a:prstGeom prst="rect">
            <a:avLst/>
          </a:prstGeom>
          <a:noFill/>
          <a:ln w="9525">
            <a:noFill/>
            <a:miter lim="800000"/>
            <a:headEnd/>
            <a:tailEnd/>
          </a:ln>
        </p:spPr>
      </p:pic>
      <p:pic>
        <p:nvPicPr>
          <p:cNvPr id="60437" name="Picture 29" descr="reliance logo.jpg"/>
          <p:cNvPicPr>
            <a:picLocks noChangeAspect="1"/>
          </p:cNvPicPr>
          <p:nvPr/>
        </p:nvPicPr>
        <p:blipFill>
          <a:blip r:embed="rId21" cstate="email"/>
          <a:srcRect/>
          <a:stretch>
            <a:fillRect/>
          </a:stretch>
        </p:blipFill>
        <p:spPr bwMode="auto">
          <a:xfrm>
            <a:off x="6467476" y="5146673"/>
            <a:ext cx="1020763" cy="1020763"/>
          </a:xfrm>
          <a:prstGeom prst="rect">
            <a:avLst/>
          </a:prstGeom>
          <a:noFill/>
          <a:ln w="9525">
            <a:noFill/>
            <a:miter lim="800000"/>
            <a:headEnd/>
            <a:tailEnd/>
          </a:ln>
        </p:spPr>
      </p:pic>
      <p:pic>
        <p:nvPicPr>
          <p:cNvPr id="60438" name="Picture 30" descr="003_arvind_mafatlal_group.jpg"/>
          <p:cNvPicPr>
            <a:picLocks noChangeAspect="1"/>
          </p:cNvPicPr>
          <p:nvPr/>
        </p:nvPicPr>
        <p:blipFill>
          <a:blip r:embed="rId22" cstate="email"/>
          <a:srcRect/>
          <a:stretch>
            <a:fillRect/>
          </a:stretch>
        </p:blipFill>
        <p:spPr bwMode="auto">
          <a:xfrm>
            <a:off x="4305301" y="5289548"/>
            <a:ext cx="1393826" cy="730251"/>
          </a:xfrm>
          <a:prstGeom prst="rect">
            <a:avLst/>
          </a:prstGeom>
          <a:noFill/>
          <a:ln w="9525">
            <a:noFill/>
            <a:miter lim="800000"/>
            <a:headEnd/>
            <a:tailEnd/>
          </a:ln>
        </p:spPr>
      </p:pic>
      <p:pic>
        <p:nvPicPr>
          <p:cNvPr id="60439" name="Picture 31" descr="SiemensLogo.jpg"/>
          <p:cNvPicPr>
            <a:picLocks noChangeAspect="1"/>
          </p:cNvPicPr>
          <p:nvPr/>
        </p:nvPicPr>
        <p:blipFill>
          <a:blip r:embed="rId23" cstate="email"/>
          <a:srcRect/>
          <a:stretch>
            <a:fillRect/>
          </a:stretch>
        </p:blipFill>
        <p:spPr bwMode="auto">
          <a:xfrm>
            <a:off x="8432801" y="2082799"/>
            <a:ext cx="1460501" cy="339725"/>
          </a:xfrm>
          <a:prstGeom prst="rect">
            <a:avLst/>
          </a:prstGeom>
          <a:noFill/>
          <a:ln w="9525">
            <a:noFill/>
            <a:miter lim="800000"/>
            <a:headEnd/>
            <a:tailEnd/>
          </a:ln>
        </p:spPr>
      </p:pic>
      <p:pic>
        <p:nvPicPr>
          <p:cNvPr id="60440" name="Picture 32" descr="ICICI-Bank-Logo.jpg"/>
          <p:cNvPicPr>
            <a:picLocks noChangeAspect="1"/>
          </p:cNvPicPr>
          <p:nvPr/>
        </p:nvPicPr>
        <p:blipFill>
          <a:blip r:embed="rId24" cstate="email"/>
          <a:srcRect/>
          <a:stretch>
            <a:fillRect/>
          </a:stretch>
        </p:blipFill>
        <p:spPr bwMode="auto">
          <a:xfrm>
            <a:off x="4333875" y="7680324"/>
            <a:ext cx="1441450" cy="968375"/>
          </a:xfrm>
          <a:prstGeom prst="rect">
            <a:avLst/>
          </a:prstGeom>
          <a:noFill/>
          <a:ln w="9525">
            <a:noFill/>
            <a:miter lim="800000"/>
            <a:headEnd/>
            <a:tailEnd/>
          </a:ln>
        </p:spPr>
      </p:pic>
      <p:pic>
        <p:nvPicPr>
          <p:cNvPr id="60441" name="Picture 33" descr="iffco.jpg"/>
          <p:cNvPicPr>
            <a:picLocks noChangeAspect="1"/>
          </p:cNvPicPr>
          <p:nvPr/>
        </p:nvPicPr>
        <p:blipFill>
          <a:blip r:embed="rId25" cstate="email"/>
          <a:srcRect/>
          <a:stretch>
            <a:fillRect/>
          </a:stretch>
        </p:blipFill>
        <p:spPr bwMode="auto">
          <a:xfrm>
            <a:off x="909639" y="6677023"/>
            <a:ext cx="996950" cy="361951"/>
          </a:xfrm>
          <a:prstGeom prst="rect">
            <a:avLst/>
          </a:prstGeom>
          <a:noFill/>
          <a:ln w="9525">
            <a:noFill/>
            <a:miter lim="800000"/>
            <a:headEnd/>
            <a:tailEnd/>
          </a:ln>
        </p:spPr>
      </p:pic>
      <p:pic>
        <p:nvPicPr>
          <p:cNvPr id="60442" name="Picture 34" descr="logoBig.jpg"/>
          <p:cNvPicPr>
            <a:picLocks noChangeAspect="1"/>
          </p:cNvPicPr>
          <p:nvPr/>
        </p:nvPicPr>
        <p:blipFill>
          <a:blip r:embed="rId26" cstate="email"/>
          <a:srcRect/>
          <a:stretch>
            <a:fillRect/>
          </a:stretch>
        </p:blipFill>
        <p:spPr bwMode="auto">
          <a:xfrm>
            <a:off x="2374901" y="6677023"/>
            <a:ext cx="1389062" cy="398463"/>
          </a:xfrm>
          <a:prstGeom prst="rect">
            <a:avLst/>
          </a:prstGeom>
          <a:noFill/>
          <a:ln w="9525">
            <a:noFill/>
            <a:miter lim="800000"/>
            <a:headEnd/>
            <a:tailEnd/>
          </a:ln>
        </p:spPr>
      </p:pic>
      <p:pic>
        <p:nvPicPr>
          <p:cNvPr id="60443" name="Picture 35" descr="Welspun_Logo.jpg"/>
          <p:cNvPicPr>
            <a:picLocks noChangeAspect="1"/>
          </p:cNvPicPr>
          <p:nvPr/>
        </p:nvPicPr>
        <p:blipFill>
          <a:blip r:embed="rId27" cstate="email"/>
          <a:srcRect/>
          <a:stretch>
            <a:fillRect/>
          </a:stretch>
        </p:blipFill>
        <p:spPr bwMode="auto">
          <a:xfrm>
            <a:off x="4243389" y="6462710"/>
            <a:ext cx="1531938" cy="1009651"/>
          </a:xfrm>
          <a:prstGeom prst="rect">
            <a:avLst/>
          </a:prstGeom>
          <a:noFill/>
          <a:ln w="9525">
            <a:noFill/>
            <a:miter lim="800000"/>
            <a:headEnd/>
            <a:tailEnd/>
          </a:ln>
        </p:spPr>
      </p:pic>
      <p:pic>
        <p:nvPicPr>
          <p:cNvPr id="60444" name="Picture 36" descr="6a00e54ef005958834012877771d9d970c-320wi.jpg"/>
          <p:cNvPicPr>
            <a:picLocks noChangeAspect="1"/>
          </p:cNvPicPr>
          <p:nvPr/>
        </p:nvPicPr>
        <p:blipFill>
          <a:blip r:embed="rId28" cstate="email"/>
          <a:srcRect/>
          <a:stretch>
            <a:fillRect/>
          </a:stretch>
        </p:blipFill>
        <p:spPr bwMode="auto">
          <a:xfrm>
            <a:off x="6408739" y="6662736"/>
            <a:ext cx="1290637" cy="561975"/>
          </a:xfrm>
          <a:prstGeom prst="rect">
            <a:avLst/>
          </a:prstGeom>
          <a:noFill/>
          <a:ln w="9525">
            <a:noFill/>
            <a:miter lim="800000"/>
            <a:headEnd/>
            <a:tailEnd/>
          </a:ln>
        </p:spPr>
      </p:pic>
      <p:pic>
        <p:nvPicPr>
          <p:cNvPr id="60445" name="Picture 37" descr="l&amp;-T-logo.jpg"/>
          <p:cNvPicPr>
            <a:picLocks noChangeAspect="1"/>
          </p:cNvPicPr>
          <p:nvPr/>
        </p:nvPicPr>
        <p:blipFill>
          <a:blip r:embed="rId29" cstate="email"/>
          <a:srcRect/>
          <a:stretch>
            <a:fillRect/>
          </a:stretch>
        </p:blipFill>
        <p:spPr bwMode="auto">
          <a:xfrm>
            <a:off x="10502899" y="1993899"/>
            <a:ext cx="2298701" cy="539751"/>
          </a:xfrm>
          <a:prstGeom prst="rect">
            <a:avLst/>
          </a:prstGeom>
          <a:noFill/>
          <a:ln w="9525">
            <a:noFill/>
            <a:miter lim="800000"/>
            <a:headEnd/>
            <a:tailEnd/>
          </a:ln>
        </p:spPr>
      </p:pic>
      <p:pic>
        <p:nvPicPr>
          <p:cNvPr id="60446" name="Picture 38" descr="HAL_logo.gif"/>
          <p:cNvPicPr>
            <a:picLocks noChangeAspect="1"/>
          </p:cNvPicPr>
          <p:nvPr/>
        </p:nvPicPr>
        <p:blipFill>
          <a:blip r:embed="rId30" cstate="print"/>
          <a:srcRect/>
          <a:stretch>
            <a:fillRect/>
          </a:stretch>
        </p:blipFill>
        <p:spPr bwMode="auto">
          <a:xfrm>
            <a:off x="11234739" y="2584449"/>
            <a:ext cx="1290637" cy="1290637"/>
          </a:xfrm>
          <a:prstGeom prst="rect">
            <a:avLst/>
          </a:prstGeom>
          <a:noFill/>
          <a:ln w="9525">
            <a:noFill/>
            <a:miter lim="800000"/>
            <a:headEnd/>
            <a:tailEnd/>
          </a:ln>
        </p:spPr>
      </p:pic>
      <p:pic>
        <p:nvPicPr>
          <p:cNvPr id="60447" name="Picture 39" descr="EicherLogo.gif"/>
          <p:cNvPicPr>
            <a:picLocks noChangeAspect="1"/>
          </p:cNvPicPr>
          <p:nvPr/>
        </p:nvPicPr>
        <p:blipFill>
          <a:blip r:embed="rId31" cstate="email"/>
          <a:srcRect/>
          <a:stretch>
            <a:fillRect/>
          </a:stretch>
        </p:blipFill>
        <p:spPr bwMode="auto">
          <a:xfrm>
            <a:off x="11234739" y="4567236"/>
            <a:ext cx="1290637" cy="801688"/>
          </a:xfrm>
          <a:prstGeom prst="rect">
            <a:avLst/>
          </a:prstGeom>
          <a:noFill/>
          <a:ln w="9525">
            <a:noFill/>
            <a:miter lim="800000"/>
            <a:headEnd/>
            <a:tailEnd/>
          </a:ln>
        </p:spPr>
      </p:pic>
      <p:pic>
        <p:nvPicPr>
          <p:cNvPr id="60448" name="Picture 40" descr="varun_beach_inox-logo.gif"/>
          <p:cNvPicPr>
            <a:picLocks noChangeAspect="1"/>
          </p:cNvPicPr>
          <p:nvPr/>
        </p:nvPicPr>
        <p:blipFill>
          <a:blip r:embed="rId32" cstate="print"/>
          <a:srcRect/>
          <a:stretch>
            <a:fillRect/>
          </a:stretch>
        </p:blipFill>
        <p:spPr bwMode="auto">
          <a:xfrm>
            <a:off x="11425239" y="5457824"/>
            <a:ext cx="1054101" cy="815975"/>
          </a:xfrm>
          <a:prstGeom prst="rect">
            <a:avLst/>
          </a:prstGeom>
          <a:noFill/>
          <a:ln w="9525">
            <a:noFill/>
            <a:miter lim="800000"/>
            <a:headEnd/>
            <a:tailEnd/>
          </a:ln>
        </p:spPr>
      </p:pic>
      <p:pic>
        <p:nvPicPr>
          <p:cNvPr id="60449" name="Picture 41" descr="union-bank-of-india.gif"/>
          <p:cNvPicPr>
            <a:picLocks noChangeAspect="1"/>
          </p:cNvPicPr>
          <p:nvPr/>
        </p:nvPicPr>
        <p:blipFill>
          <a:blip r:embed="rId33" cstate="print"/>
          <a:srcRect/>
          <a:stretch>
            <a:fillRect/>
          </a:stretch>
        </p:blipFill>
        <p:spPr bwMode="auto">
          <a:xfrm>
            <a:off x="11133137" y="3738562"/>
            <a:ext cx="1543050" cy="612775"/>
          </a:xfrm>
          <a:prstGeom prst="rect">
            <a:avLst/>
          </a:prstGeom>
          <a:noFill/>
          <a:ln w="9525">
            <a:noFill/>
            <a:miter lim="800000"/>
            <a:headEnd/>
            <a:tailEnd/>
          </a:ln>
        </p:spPr>
      </p:pic>
      <p:pic>
        <p:nvPicPr>
          <p:cNvPr id="60450" name="Picture 42" descr="Hyatt-Logo.jpg"/>
          <p:cNvPicPr>
            <a:picLocks noChangeAspect="1"/>
          </p:cNvPicPr>
          <p:nvPr/>
        </p:nvPicPr>
        <p:blipFill>
          <a:blip r:embed="rId34" cstate="email"/>
          <a:srcRect/>
          <a:stretch>
            <a:fillRect/>
          </a:stretch>
        </p:blipFill>
        <p:spPr bwMode="auto">
          <a:xfrm>
            <a:off x="11234739" y="6499224"/>
            <a:ext cx="1222374" cy="585787"/>
          </a:xfrm>
          <a:prstGeom prst="rect">
            <a:avLst/>
          </a:prstGeom>
          <a:noFill/>
          <a:ln w="9525">
            <a:noFill/>
            <a:miter lim="800000"/>
            <a:headEnd/>
            <a:tailEnd/>
          </a:ln>
        </p:spPr>
      </p:pic>
      <p:pic>
        <p:nvPicPr>
          <p:cNvPr id="60451" name="Picture 43" descr="welcome-logo.jpg"/>
          <p:cNvPicPr>
            <a:picLocks noChangeAspect="1"/>
          </p:cNvPicPr>
          <p:nvPr/>
        </p:nvPicPr>
        <p:blipFill>
          <a:blip r:embed="rId35" cstate="email"/>
          <a:srcRect/>
          <a:stretch>
            <a:fillRect/>
          </a:stretch>
        </p:blipFill>
        <p:spPr bwMode="auto">
          <a:xfrm>
            <a:off x="6053139" y="7535860"/>
            <a:ext cx="1646237" cy="935039"/>
          </a:xfrm>
          <a:prstGeom prst="rect">
            <a:avLst/>
          </a:prstGeom>
          <a:noFill/>
          <a:ln w="9525">
            <a:noFill/>
            <a:miter lim="800000"/>
            <a:headEnd/>
            <a:tailEnd/>
          </a:ln>
        </p:spPr>
      </p:pic>
      <p:pic>
        <p:nvPicPr>
          <p:cNvPr id="60452" name="Picture 44" descr="PepsiCo-logo.jpg"/>
          <p:cNvPicPr>
            <a:picLocks noChangeAspect="1"/>
          </p:cNvPicPr>
          <p:nvPr/>
        </p:nvPicPr>
        <p:blipFill>
          <a:blip r:embed="rId36" cstate="email"/>
          <a:srcRect/>
          <a:stretch>
            <a:fillRect/>
          </a:stretch>
        </p:blipFill>
        <p:spPr bwMode="auto">
          <a:xfrm>
            <a:off x="2333625" y="7632698"/>
            <a:ext cx="1511301" cy="371475"/>
          </a:xfrm>
          <a:prstGeom prst="rect">
            <a:avLst/>
          </a:prstGeom>
          <a:noFill/>
          <a:ln w="9525">
            <a:noFill/>
            <a:miter lim="800000"/>
            <a:headEnd/>
            <a:tailEnd/>
          </a:ln>
        </p:spPr>
      </p:pic>
      <p:pic>
        <p:nvPicPr>
          <p:cNvPr id="60453" name="Picture 45" descr="llgmDPaiihh.jpg"/>
          <p:cNvPicPr>
            <a:picLocks noChangeAspect="1"/>
          </p:cNvPicPr>
          <p:nvPr/>
        </p:nvPicPr>
        <p:blipFill>
          <a:blip r:embed="rId37" cstate="email"/>
          <a:srcRect/>
          <a:stretch>
            <a:fillRect/>
          </a:stretch>
        </p:blipFill>
        <p:spPr bwMode="auto">
          <a:xfrm>
            <a:off x="650876" y="7502525"/>
            <a:ext cx="1225550" cy="795337"/>
          </a:xfrm>
          <a:prstGeom prst="rect">
            <a:avLst/>
          </a:prstGeom>
          <a:noFill/>
          <a:ln w="9525">
            <a:noFill/>
            <a:miter lim="800000"/>
            <a:headEnd/>
            <a:tailEnd/>
          </a:ln>
        </p:spPr>
      </p:pic>
      <p:sp>
        <p:nvSpPr>
          <p:cNvPr id="60456" name="Title 2"/>
          <p:cNvSpPr>
            <a:spLocks noGrp="1"/>
          </p:cNvSpPr>
          <p:nvPr>
            <p:ph type="title"/>
          </p:nvPr>
        </p:nvSpPr>
        <p:spPr>
          <a:xfrm>
            <a:off x="1600200" y="3048000"/>
            <a:ext cx="13167360" cy="1524001"/>
          </a:xfrm>
        </p:spPr>
        <p:txBody>
          <a:bodyPr/>
          <a:lstStyle/>
          <a:p>
            <a:r>
              <a:rPr lang="en-US" sz="5900" dirty="0">
                <a:solidFill>
                  <a:schemeClr val="bg1"/>
                </a:solidFill>
                <a:latin typeface="Franklin Gothic Book" pitchFamily="34" charset="0"/>
                <a:ea typeface="Helvetica Neue UltraLight"/>
              </a:rPr>
              <a:t>Key Clients</a:t>
            </a:r>
          </a:p>
        </p:txBody>
      </p:sp>
      <p:sp>
        <p:nvSpPr>
          <p:cNvPr id="44" name="Rectangle 43">
            <a:extLst>
              <a:ext uri="{FF2B5EF4-FFF2-40B4-BE49-F238E27FC236}">
                <a16:creationId xmlns:a16="http://schemas.microsoft.com/office/drawing/2014/main" id="{90DC0886-4D69-42F7-830B-256FE67474BD}"/>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6" name="TextBox 45">
            <a:extLst>
              <a:ext uri="{FF2B5EF4-FFF2-40B4-BE49-F238E27FC236}">
                <a16:creationId xmlns:a16="http://schemas.microsoft.com/office/drawing/2014/main" id="{8C0EFFF8-16DE-45FF-8903-EC0A23F386DB}"/>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51" name="Rectangle 50">
            <a:extLst>
              <a:ext uri="{FF2B5EF4-FFF2-40B4-BE49-F238E27FC236}">
                <a16:creationId xmlns:a16="http://schemas.microsoft.com/office/drawing/2014/main" id="{47979CF7-1D1B-4253-A0C6-56D4EC0C9A12}"/>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356" fontAlgn="auto">
              <a:spcBef>
                <a:spcPts val="0"/>
              </a:spcBef>
              <a:spcAft>
                <a:spcPts val="0"/>
              </a:spcAft>
              <a:defRPr/>
            </a:pPr>
            <a:r>
              <a:rPr lang="en-US" sz="2800" b="1" dirty="0">
                <a:solidFill>
                  <a:prstClr val="white"/>
                </a:solidFill>
                <a:latin typeface="Franklin Gothic Book" pitchFamily="34" charset="0"/>
                <a:ea typeface="Helvetica Neue UltraLight"/>
              </a:rPr>
              <a:t>Key Clients</a:t>
            </a:r>
            <a:endParaRPr lang="en-US" sz="2800" b="1" dirty="0">
              <a:solidFill>
                <a:srgbClr val="00B0F0"/>
              </a:solidFill>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42" name="Slide Number Placeholder 2">
            <a:extLst>
              <a:ext uri="{FF2B5EF4-FFF2-40B4-BE49-F238E27FC236}">
                <a16:creationId xmlns:a16="http://schemas.microsoft.com/office/drawing/2014/main" id="{08827533-13EF-4776-8C19-DE1559DC69FE}"/>
              </a:ext>
            </a:extLst>
          </p:cNvPr>
          <p:cNvSpPr>
            <a:spLocks noGrp="1"/>
          </p:cNvSpPr>
          <p:nvPr>
            <p:ph type="sldNum" sz="quarter" idx="10"/>
          </p:nvPr>
        </p:nvSpPr>
        <p:spPr>
          <a:xfrm>
            <a:off x="10896600" y="8458200"/>
            <a:ext cx="3413125" cy="485775"/>
          </a:xfrm>
        </p:spPr>
        <p:txBody>
          <a:bodyPr/>
          <a:lstStyle/>
          <a:p>
            <a:pPr>
              <a:defRPr/>
            </a:pPr>
            <a:fld id="{A60EE9FB-A275-470A-BB61-962D504AF681}" type="slidenum">
              <a:rPr lang="en-US" smtClean="0"/>
              <a:pPr>
                <a:defRPr/>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4</a:t>
            </a:fld>
            <a:endParaRPr lang="en-US" dirty="0"/>
          </a:p>
        </p:txBody>
      </p:sp>
      <p:sp>
        <p:nvSpPr>
          <p:cNvPr id="88" name="Line 107"/>
          <p:cNvSpPr>
            <a:spLocks noChangeShapeType="1"/>
          </p:cNvSpPr>
          <p:nvPr/>
        </p:nvSpPr>
        <p:spPr bwMode="auto">
          <a:xfrm>
            <a:off x="3208021" y="6769101"/>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89" name="Line 106"/>
          <p:cNvSpPr>
            <a:spLocks noChangeShapeType="1"/>
          </p:cNvSpPr>
          <p:nvPr/>
        </p:nvSpPr>
        <p:spPr bwMode="auto">
          <a:xfrm>
            <a:off x="3208021" y="55308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0" name="Line 105"/>
          <p:cNvSpPr>
            <a:spLocks noChangeShapeType="1"/>
          </p:cNvSpPr>
          <p:nvPr/>
        </p:nvSpPr>
        <p:spPr bwMode="auto">
          <a:xfrm>
            <a:off x="3192781" y="4180417"/>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1" name="Line 104"/>
          <p:cNvSpPr>
            <a:spLocks noChangeShapeType="1"/>
          </p:cNvSpPr>
          <p:nvPr/>
        </p:nvSpPr>
        <p:spPr bwMode="auto">
          <a:xfrm>
            <a:off x="3169920" y="30162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2" name="Freeform 19"/>
          <p:cNvSpPr>
            <a:spLocks/>
          </p:cNvSpPr>
          <p:nvPr/>
        </p:nvSpPr>
        <p:spPr bwMode="auto">
          <a:xfrm>
            <a:off x="3169920" y="1733551"/>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52" tIns="67926" rIns="135852" bIns="67926"/>
          <a:lstStyle/>
          <a:p>
            <a:endParaRPr lang="en-US"/>
          </a:p>
        </p:txBody>
      </p:sp>
      <p:sp>
        <p:nvSpPr>
          <p:cNvPr id="93" name="Freeform 4"/>
          <p:cNvSpPr>
            <a:spLocks/>
          </p:cNvSpPr>
          <p:nvPr/>
        </p:nvSpPr>
        <p:spPr bwMode="auto">
          <a:xfrm>
            <a:off x="4803141" y="5526617"/>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52" tIns="67926" rIns="135852" bIns="67926"/>
          <a:lstStyle/>
          <a:p>
            <a:endParaRPr lang="en-US"/>
          </a:p>
        </p:txBody>
      </p:sp>
      <p:sp>
        <p:nvSpPr>
          <p:cNvPr id="94" name="Line 9"/>
          <p:cNvSpPr>
            <a:spLocks noChangeShapeType="1"/>
          </p:cNvSpPr>
          <p:nvPr/>
        </p:nvSpPr>
        <p:spPr bwMode="auto">
          <a:xfrm>
            <a:off x="4109720" y="1761068"/>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5" name="Line 11"/>
          <p:cNvSpPr>
            <a:spLocks noChangeShapeType="1"/>
          </p:cNvSpPr>
          <p:nvPr/>
        </p:nvSpPr>
        <p:spPr bwMode="auto">
          <a:xfrm>
            <a:off x="3924301" y="28172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96" name="Line 13"/>
          <p:cNvSpPr>
            <a:spLocks noChangeShapeType="1"/>
          </p:cNvSpPr>
          <p:nvPr/>
        </p:nvSpPr>
        <p:spPr bwMode="auto">
          <a:xfrm>
            <a:off x="3939541" y="5317067"/>
            <a:ext cx="0" cy="0"/>
          </a:xfrm>
          <a:prstGeom prst="line">
            <a:avLst/>
          </a:prstGeom>
          <a:noFill/>
          <a:ln w="8890">
            <a:solidFill>
              <a:srgbClr val="000000"/>
            </a:solidFill>
            <a:round/>
            <a:headEnd/>
            <a:tailEnd/>
          </a:ln>
        </p:spPr>
        <p:txBody>
          <a:bodyPr lIns="135852" tIns="67926" rIns="135852" bIns="67926"/>
          <a:lstStyle/>
          <a:p>
            <a:endParaRPr lang="en-US"/>
          </a:p>
        </p:txBody>
      </p:sp>
      <p:sp>
        <p:nvSpPr>
          <p:cNvPr id="97" name="Line 16"/>
          <p:cNvSpPr>
            <a:spLocks noChangeShapeType="1"/>
          </p:cNvSpPr>
          <p:nvPr/>
        </p:nvSpPr>
        <p:spPr bwMode="auto">
          <a:xfrm>
            <a:off x="3898901" y="32131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8" name="Line 18"/>
          <p:cNvSpPr>
            <a:spLocks noChangeShapeType="1"/>
          </p:cNvSpPr>
          <p:nvPr/>
        </p:nvSpPr>
        <p:spPr bwMode="auto">
          <a:xfrm>
            <a:off x="4267200" y="1782234"/>
            <a:ext cx="0" cy="0"/>
          </a:xfrm>
          <a:prstGeom prst="line">
            <a:avLst/>
          </a:prstGeom>
          <a:noFill/>
          <a:ln w="8890">
            <a:solidFill>
              <a:srgbClr val="000000"/>
            </a:solidFill>
            <a:round/>
            <a:headEnd/>
            <a:tailEnd/>
          </a:ln>
        </p:spPr>
        <p:txBody>
          <a:bodyPr lIns="135852" tIns="67926" rIns="135852" bIns="67926"/>
          <a:lstStyle/>
          <a:p>
            <a:endParaRPr lang="en-US"/>
          </a:p>
        </p:txBody>
      </p:sp>
      <p:sp>
        <p:nvSpPr>
          <p:cNvPr id="99" name="Freeform 28"/>
          <p:cNvSpPr>
            <a:spLocks/>
          </p:cNvSpPr>
          <p:nvPr/>
        </p:nvSpPr>
        <p:spPr bwMode="auto">
          <a:xfrm>
            <a:off x="4102101" y="53213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0" name="Freeform 29"/>
          <p:cNvSpPr>
            <a:spLocks/>
          </p:cNvSpPr>
          <p:nvPr/>
        </p:nvSpPr>
        <p:spPr bwMode="auto">
          <a:xfrm>
            <a:off x="4036062" y="5268384"/>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01" name="Freeform 30"/>
          <p:cNvSpPr>
            <a:spLocks/>
          </p:cNvSpPr>
          <p:nvPr/>
        </p:nvSpPr>
        <p:spPr bwMode="auto">
          <a:xfrm>
            <a:off x="4107181" y="28067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2" name="Freeform 31"/>
          <p:cNvSpPr>
            <a:spLocks/>
          </p:cNvSpPr>
          <p:nvPr/>
        </p:nvSpPr>
        <p:spPr bwMode="auto">
          <a:xfrm>
            <a:off x="4038600" y="2749551"/>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03" name="Freeform 32"/>
          <p:cNvSpPr>
            <a:spLocks/>
          </p:cNvSpPr>
          <p:nvPr/>
        </p:nvSpPr>
        <p:spPr bwMode="auto">
          <a:xfrm>
            <a:off x="4114800" y="1574802"/>
            <a:ext cx="6156960" cy="476249"/>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4" name="Freeform 33"/>
          <p:cNvSpPr>
            <a:spLocks/>
          </p:cNvSpPr>
          <p:nvPr/>
        </p:nvSpPr>
        <p:spPr bwMode="auto">
          <a:xfrm>
            <a:off x="4046222" y="1576917"/>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105" name="Freeform 36"/>
          <p:cNvSpPr>
            <a:spLocks/>
          </p:cNvSpPr>
          <p:nvPr/>
        </p:nvSpPr>
        <p:spPr bwMode="auto">
          <a:xfrm>
            <a:off x="4099560" y="3981451"/>
            <a:ext cx="6156960" cy="478367"/>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6" name="Freeform 37"/>
          <p:cNvSpPr>
            <a:spLocks/>
          </p:cNvSpPr>
          <p:nvPr/>
        </p:nvSpPr>
        <p:spPr bwMode="auto">
          <a:xfrm>
            <a:off x="4036062" y="3932768"/>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107" name="Rectangle 38"/>
          <p:cNvSpPr>
            <a:spLocks noChangeArrowheads="1"/>
          </p:cNvSpPr>
          <p:nvPr/>
        </p:nvSpPr>
        <p:spPr bwMode="auto">
          <a:xfrm>
            <a:off x="4284982" y="5391150"/>
            <a:ext cx="4217501"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Hospitals and Health Care sector</a:t>
            </a:r>
          </a:p>
        </p:txBody>
      </p:sp>
      <p:sp>
        <p:nvSpPr>
          <p:cNvPr id="108" name="Rectangle 39"/>
          <p:cNvSpPr>
            <a:spLocks noChangeArrowheads="1"/>
          </p:cNvSpPr>
          <p:nvPr/>
        </p:nvSpPr>
        <p:spPr bwMode="auto">
          <a:xfrm>
            <a:off x="4340862" y="4070350"/>
            <a:ext cx="5200976"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Hotels, Tourism &amp; Entertainment sectors</a:t>
            </a:r>
          </a:p>
        </p:txBody>
      </p:sp>
      <p:sp>
        <p:nvSpPr>
          <p:cNvPr id="109" name="Rectangle 41"/>
          <p:cNvSpPr>
            <a:spLocks noChangeArrowheads="1"/>
          </p:cNvSpPr>
          <p:nvPr/>
        </p:nvSpPr>
        <p:spPr bwMode="auto">
          <a:xfrm>
            <a:off x="4236720" y="1691218"/>
            <a:ext cx="552555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Financial Institutions and Corporate Sector</a:t>
            </a:r>
          </a:p>
        </p:txBody>
      </p:sp>
      <p:sp>
        <p:nvSpPr>
          <p:cNvPr id="110" name="Rectangle 42"/>
          <p:cNvSpPr>
            <a:spLocks noChangeArrowheads="1"/>
          </p:cNvSpPr>
          <p:nvPr/>
        </p:nvSpPr>
        <p:spPr bwMode="auto">
          <a:xfrm>
            <a:off x="4279902" y="2861735"/>
            <a:ext cx="4757713"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Commercial Centers (with Multi-</a:t>
            </a:r>
            <a:r>
              <a:rPr lang="en-US" sz="2100" b="1" dirty="0" err="1">
                <a:solidFill>
                  <a:srgbClr val="000000"/>
                </a:solidFill>
                <a:latin typeface="Arial" charset="0"/>
              </a:rPr>
              <a:t>Plex</a:t>
            </a:r>
            <a:r>
              <a:rPr lang="en-US" sz="2100" b="1" dirty="0">
                <a:solidFill>
                  <a:srgbClr val="000000"/>
                </a:solidFill>
                <a:latin typeface="Arial" charset="0"/>
              </a:rPr>
              <a:t>)</a:t>
            </a:r>
          </a:p>
        </p:txBody>
      </p:sp>
      <p:sp>
        <p:nvSpPr>
          <p:cNvPr id="111" name="Line 94"/>
          <p:cNvSpPr>
            <a:spLocks noChangeShapeType="1"/>
          </p:cNvSpPr>
          <p:nvPr/>
        </p:nvSpPr>
        <p:spPr bwMode="auto">
          <a:xfrm>
            <a:off x="3947160" y="7863417"/>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2" name="Line 95"/>
          <p:cNvSpPr>
            <a:spLocks noChangeShapeType="1"/>
          </p:cNvSpPr>
          <p:nvPr/>
        </p:nvSpPr>
        <p:spPr bwMode="auto">
          <a:xfrm>
            <a:off x="6743701" y="5403850"/>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3" name="Freeform 96"/>
          <p:cNvSpPr>
            <a:spLocks/>
          </p:cNvSpPr>
          <p:nvPr/>
        </p:nvSpPr>
        <p:spPr bwMode="auto">
          <a:xfrm>
            <a:off x="4130040" y="7852835"/>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14" name="Freeform 97"/>
          <p:cNvSpPr>
            <a:spLocks/>
          </p:cNvSpPr>
          <p:nvPr/>
        </p:nvSpPr>
        <p:spPr bwMode="auto">
          <a:xfrm>
            <a:off x="4061462" y="7795684"/>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15" name="Line 99"/>
          <p:cNvSpPr>
            <a:spLocks noChangeShapeType="1"/>
          </p:cNvSpPr>
          <p:nvPr/>
        </p:nvSpPr>
        <p:spPr bwMode="auto">
          <a:xfrm>
            <a:off x="3931920" y="65764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6" name="Line 100"/>
          <p:cNvSpPr>
            <a:spLocks noChangeShapeType="1"/>
          </p:cNvSpPr>
          <p:nvPr/>
        </p:nvSpPr>
        <p:spPr bwMode="auto">
          <a:xfrm>
            <a:off x="3906520" y="69723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18" name="Freeform 102"/>
          <p:cNvSpPr>
            <a:spLocks/>
          </p:cNvSpPr>
          <p:nvPr/>
        </p:nvSpPr>
        <p:spPr bwMode="auto">
          <a:xfrm>
            <a:off x="4046222" y="6508751"/>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noFill/>
          <a:ln w="9525">
            <a:noFill/>
            <a:round/>
            <a:headEnd/>
            <a:tailEnd/>
          </a:ln>
        </p:spPr>
        <p:txBody>
          <a:bodyPr lIns="135852" tIns="67926" rIns="135852" bIns="67926"/>
          <a:lstStyle/>
          <a:p>
            <a:endParaRPr lang="en-US"/>
          </a:p>
        </p:txBody>
      </p:sp>
      <p:sp>
        <p:nvSpPr>
          <p:cNvPr id="120" name="Rectangle 43"/>
          <p:cNvSpPr>
            <a:spLocks noChangeArrowheads="1"/>
          </p:cNvSpPr>
          <p:nvPr/>
        </p:nvSpPr>
        <p:spPr bwMode="auto">
          <a:xfrm>
            <a:off x="4267200" y="7941735"/>
            <a:ext cx="5045484"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Township Planning and Housing Sector</a:t>
            </a:r>
          </a:p>
        </p:txBody>
      </p:sp>
      <p:pic>
        <p:nvPicPr>
          <p:cNvPr id="122" name="Picture 3"/>
          <p:cNvPicPr>
            <a:picLocks noChangeAspect="1" noChangeArrowheads="1"/>
          </p:cNvPicPr>
          <p:nvPr/>
        </p:nvPicPr>
        <p:blipFill>
          <a:blip r:embed="rId2" cstate="print"/>
          <a:srcRect/>
          <a:stretch>
            <a:fillRect/>
          </a:stretch>
        </p:blipFill>
        <p:spPr bwMode="auto">
          <a:xfrm>
            <a:off x="10496550" y="1447800"/>
            <a:ext cx="3829050" cy="7105650"/>
          </a:xfrm>
          <a:prstGeom prst="rect">
            <a:avLst/>
          </a:prstGeom>
          <a:noFill/>
          <a:ln w="9525">
            <a:noFill/>
            <a:miter lim="800000"/>
            <a:headEnd/>
            <a:tailEnd/>
          </a:ln>
          <a:effectLst/>
        </p:spPr>
      </p:pic>
      <p:sp>
        <p:nvSpPr>
          <p:cNvPr id="42" name="Text Box 88"/>
          <p:cNvSpPr txBox="1">
            <a:spLocks noChangeArrowheads="1"/>
          </p:cNvSpPr>
          <p:nvPr/>
        </p:nvSpPr>
        <p:spPr bwMode="auto">
          <a:xfrm>
            <a:off x="198120" y="1600200"/>
            <a:ext cx="2849880" cy="6571504"/>
          </a:xfrm>
          <a:prstGeom prst="rect">
            <a:avLst/>
          </a:prstGeom>
          <a:solidFill>
            <a:schemeClr val="tx2">
              <a:lumMod val="20000"/>
              <a:lumOff val="80000"/>
            </a:schemeClr>
          </a:solidFill>
          <a:ln w="9525" algn="ctr">
            <a:noFill/>
            <a:miter lim="800000"/>
            <a:headEnd/>
            <a:tailEnd/>
          </a:ln>
          <a:effectLst/>
        </p:spPr>
        <p:txBody>
          <a:bodyPr wrap="square" lIns="135852" tIns="67926" rIns="135852" bIns="67926">
            <a:spAutoFit/>
          </a:bodyPr>
          <a:lstStyle/>
          <a:p>
            <a:pPr algn="ctr">
              <a:lnSpc>
                <a:spcPct val="135000"/>
              </a:lnSpc>
              <a:spcBef>
                <a:spcPct val="50000"/>
              </a:spcBef>
            </a:pPr>
            <a:r>
              <a:rPr lang="en-US" sz="2080" b="1" dirty="0">
                <a:effectLst>
                  <a:outerShdw blurRad="38100" dist="38100" dir="2700000" algn="tl">
                    <a:srgbClr val="FFFFFF"/>
                  </a:outerShdw>
                </a:effectLst>
              </a:rPr>
              <a:t>Preparation of Master Plan, Detailed Design Engineering, Drawings &amp; Estimates, Tendering process, Bid Evaluation, Project Management Consultancy,    Third Party Quality Control / Assurance, Value Engineering, Technical Audit</a:t>
            </a:r>
          </a:p>
        </p:txBody>
      </p:sp>
      <p:sp>
        <p:nvSpPr>
          <p:cNvPr id="45" name="Rectangle 44">
            <a:extLst>
              <a:ext uri="{FF2B5EF4-FFF2-40B4-BE49-F238E27FC236}">
                <a16:creationId xmlns:a16="http://schemas.microsoft.com/office/drawing/2014/main" id="{1F5FFADA-0F12-4B7E-B329-F7A92CB5F84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6" name="TextBox 45">
            <a:extLst>
              <a:ext uri="{FF2B5EF4-FFF2-40B4-BE49-F238E27FC236}">
                <a16:creationId xmlns:a16="http://schemas.microsoft.com/office/drawing/2014/main" id="{FCC59FDC-463B-4BEF-940D-20F00163538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7" name="Rectangle 46">
            <a:extLst>
              <a:ext uri="{FF2B5EF4-FFF2-40B4-BE49-F238E27FC236}">
                <a16:creationId xmlns:a16="http://schemas.microsoft.com/office/drawing/2014/main" id="{565CE449-6948-4C51-8329-615C49D71961}"/>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marL="0" marR="0" lvl="0" indent="0" algn="l" defTabSz="1270635" rtl="0" eaLnBrk="1" fontAlgn="base" latinLnBrk="0" hangingPunct="1">
              <a:lnSpc>
                <a:spcPct val="110000"/>
              </a:lnSpc>
              <a:spcBef>
                <a:spcPct val="0"/>
              </a:spcBef>
              <a:spcAft>
                <a:spcPct val="0"/>
              </a:spcAft>
              <a:buClrTx/>
              <a:buSzTx/>
              <a:buFontTx/>
              <a:buNone/>
              <a:tabLst/>
              <a:defRPr/>
            </a:pPr>
            <a:r>
              <a:rPr kumimoji="1" lang="en-US" sz="28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rPr>
              <a:t>Consultancy Services –Commercial, Residential Buildings and other sectors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41" name="Freeform 28">
            <a:extLst>
              <a:ext uri="{FF2B5EF4-FFF2-40B4-BE49-F238E27FC236}">
                <a16:creationId xmlns:a16="http://schemas.microsoft.com/office/drawing/2014/main" id="{2B3348A3-651B-4A50-BAA9-4439CCC9966F}"/>
              </a:ext>
            </a:extLst>
          </p:cNvPr>
          <p:cNvSpPr>
            <a:spLocks/>
          </p:cNvSpPr>
          <p:nvPr/>
        </p:nvSpPr>
        <p:spPr bwMode="auto">
          <a:xfrm>
            <a:off x="4104639" y="6529917"/>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43" name="Freeform 29">
            <a:extLst>
              <a:ext uri="{FF2B5EF4-FFF2-40B4-BE49-F238E27FC236}">
                <a16:creationId xmlns:a16="http://schemas.microsoft.com/office/drawing/2014/main" id="{63E51C62-D18C-49CF-9C68-BD1D1DC29DF2}"/>
              </a:ext>
            </a:extLst>
          </p:cNvPr>
          <p:cNvSpPr>
            <a:spLocks/>
          </p:cNvSpPr>
          <p:nvPr/>
        </p:nvSpPr>
        <p:spPr bwMode="auto">
          <a:xfrm>
            <a:off x="4038600" y="6477000"/>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44" name="Rectangle 38">
            <a:extLst>
              <a:ext uri="{FF2B5EF4-FFF2-40B4-BE49-F238E27FC236}">
                <a16:creationId xmlns:a16="http://schemas.microsoft.com/office/drawing/2014/main" id="{6C0496E6-FFC1-458D-B070-B1C016580210}"/>
              </a:ext>
            </a:extLst>
          </p:cNvPr>
          <p:cNvSpPr>
            <a:spLocks noChangeArrowheads="1"/>
          </p:cNvSpPr>
          <p:nvPr/>
        </p:nvSpPr>
        <p:spPr bwMode="auto">
          <a:xfrm>
            <a:off x="4343400" y="6629400"/>
            <a:ext cx="3969035"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Educational Institutions Sector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TextBox 6"/>
          <p:cNvSpPr txBox="1">
            <a:spLocks noChangeArrowheads="1"/>
          </p:cNvSpPr>
          <p:nvPr/>
        </p:nvSpPr>
        <p:spPr bwMode="auto">
          <a:xfrm>
            <a:off x="294640" y="1800225"/>
            <a:ext cx="2170112" cy="2231380"/>
          </a:xfrm>
          <a:prstGeom prst="rect">
            <a:avLst/>
          </a:prstGeom>
          <a:noFill/>
          <a:ln w="9525">
            <a:noFill/>
            <a:miter lim="800000"/>
            <a:headEnd/>
            <a:tailEnd/>
          </a:ln>
        </p:spPr>
        <p:txBody>
          <a:bodyPr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Mumbai (HO)</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Regd. Off : A-201,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Upsahra</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Lane, Shree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Arham</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Bluz</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C.D.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Barfiwala</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Cross Lane, Andheri (W), Mumbai – 400 058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Tel: 022 – 4454 5653</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+91 - 98858 09317</a:t>
            </a:r>
          </a:p>
          <a:p>
            <a:pPr>
              <a:lnSpc>
                <a:spcPts val="213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p:txBody>
      </p:sp>
      <p:sp>
        <p:nvSpPr>
          <p:cNvPr id="99333" name="TextBox 7"/>
          <p:cNvSpPr txBox="1">
            <a:spLocks noChangeArrowheads="1"/>
          </p:cNvSpPr>
          <p:nvPr/>
        </p:nvSpPr>
        <p:spPr bwMode="auto">
          <a:xfrm>
            <a:off x="6400800" y="1772588"/>
            <a:ext cx="455253" cy="153888"/>
          </a:xfrm>
          <a:prstGeom prst="rect">
            <a:avLst/>
          </a:prstGeom>
          <a:noFill/>
          <a:ln w="9525">
            <a:noFill/>
            <a:miter lim="800000"/>
            <a:headEnd/>
            <a:tailEnd/>
          </a:ln>
        </p:spPr>
        <p:txBody>
          <a:bodyPr wrap="none"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Delhi</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a:t>
            </a:r>
          </a:p>
        </p:txBody>
      </p:sp>
      <p:sp>
        <p:nvSpPr>
          <p:cNvPr id="99334" name="TextBox 8"/>
          <p:cNvSpPr txBox="1">
            <a:spLocks noChangeArrowheads="1"/>
          </p:cNvSpPr>
          <p:nvPr/>
        </p:nvSpPr>
        <p:spPr bwMode="auto">
          <a:xfrm>
            <a:off x="6346898" y="2044814"/>
            <a:ext cx="2362200" cy="1077218"/>
          </a:xfrm>
          <a:prstGeom prst="rect">
            <a:avLst/>
          </a:prstGeom>
          <a:noFill/>
          <a:ln w="9525">
            <a:noFill/>
            <a:miter lim="800000"/>
            <a:headEnd/>
            <a:tailEnd/>
          </a:ln>
        </p:spPr>
        <p:txBody>
          <a:bodyPr wrap="square" lIns="0" tIns="0" rIns="0" bIns="0">
            <a:spAutoFit/>
          </a:bodyPr>
          <a:lstStyle/>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House no. 226 , Block No 3, Subhash Nagar, ]</a:t>
            </a:r>
          </a:p>
          <a:p>
            <a:pPr>
              <a:lnSpc>
                <a:spcPts val="11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New Delhi 110027</a:t>
            </a:r>
          </a:p>
          <a:p>
            <a:pPr>
              <a:lnSpc>
                <a:spcPts val="11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Mobile : +91 – 91121 48400 / +91- 9000347257,</a:t>
            </a:r>
          </a:p>
        </p:txBody>
      </p:sp>
      <p:sp>
        <p:nvSpPr>
          <p:cNvPr id="99340" name="TextBox 14"/>
          <p:cNvSpPr txBox="1">
            <a:spLocks noChangeArrowheads="1"/>
          </p:cNvSpPr>
          <p:nvPr/>
        </p:nvSpPr>
        <p:spPr bwMode="auto">
          <a:xfrm>
            <a:off x="2947722" y="1800225"/>
            <a:ext cx="2691078" cy="2346796"/>
          </a:xfrm>
          <a:prstGeom prst="rect">
            <a:avLst/>
          </a:prstGeom>
          <a:noFill/>
          <a:ln w="9525">
            <a:noFill/>
            <a:miter lim="800000"/>
            <a:headEnd/>
            <a:tailEnd/>
          </a:ln>
        </p:spPr>
        <p:txBody>
          <a:bodyPr wrap="square"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Hyderabad</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#8-2-686/K/1&amp;2, C3, 2ndFloor,Kimtee Square,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Road No.12, Banjara Hills,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Hyderabad – 500 034</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Telephone : +91-40-2332 0233; Mob : +91 - 9885474414</a:t>
            </a: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p:txBody>
      </p:sp>
      <p:sp>
        <p:nvSpPr>
          <p:cNvPr id="99346" name="TextBox 21"/>
          <p:cNvSpPr txBox="1">
            <a:spLocks noChangeArrowheads="1"/>
          </p:cNvSpPr>
          <p:nvPr/>
        </p:nvSpPr>
        <p:spPr bwMode="auto">
          <a:xfrm>
            <a:off x="10178496" y="7509541"/>
            <a:ext cx="4267200" cy="508922"/>
          </a:xfrm>
          <a:prstGeom prst="rect">
            <a:avLst/>
          </a:prstGeom>
          <a:noFill/>
          <a:ln w="9525">
            <a:noFill/>
            <a:miter lim="800000"/>
            <a:headEnd/>
            <a:tailEnd/>
          </a:ln>
        </p:spPr>
        <p:txBody>
          <a:bodyPr wrap="square" lIns="0" tIns="0" rIns="0" bIns="0">
            <a:spAutoFit/>
          </a:bodyPr>
          <a:lstStyle/>
          <a:p>
            <a:pPr>
              <a:lnSpc>
                <a:spcPts val="2138"/>
              </a:lnSpc>
            </a:pPr>
            <a:r>
              <a:rPr lang="en-US" sz="2000" b="1" i="1" dirty="0">
                <a:solidFill>
                  <a:schemeClr val="tx1">
                    <a:lumMod val="75000"/>
                    <a:lumOff val="25000"/>
                  </a:schemeClr>
                </a:solidFill>
                <a:latin typeface="Helvetica Neue Light"/>
                <a:ea typeface="Helvetica Neue Light"/>
                <a:cs typeface="Helvetica Neue Light"/>
              </a:rPr>
              <a:t>Website: </a:t>
            </a:r>
            <a:r>
              <a:rPr lang="en-US" sz="2000" b="1" dirty="0">
                <a:solidFill>
                  <a:schemeClr val="tx1">
                    <a:lumMod val="75000"/>
                    <a:lumOff val="25000"/>
                  </a:schemeClr>
                </a:solidFill>
                <a:latin typeface="Helvetica Neue Light"/>
                <a:ea typeface="Helvetica Neue Light"/>
                <a:cs typeface="Helvetica Neue Light"/>
                <a:hlinkClick r:id="rId3"/>
              </a:rPr>
              <a:t>www.transwat.com</a:t>
            </a:r>
            <a:endParaRPr lang="en-US" sz="2000" b="1" dirty="0">
              <a:solidFill>
                <a:schemeClr val="tx1">
                  <a:lumMod val="75000"/>
                  <a:lumOff val="25000"/>
                </a:schemeClr>
              </a:solidFill>
              <a:latin typeface="Helvetica Neue Light"/>
              <a:ea typeface="Helvetica Neue Light"/>
              <a:cs typeface="Helvetica Neue Light"/>
            </a:endParaRPr>
          </a:p>
          <a:p>
            <a:pPr>
              <a:lnSpc>
                <a:spcPts val="2138"/>
              </a:lnSpc>
            </a:pPr>
            <a:endParaRPr lang="en-US" sz="1300" dirty="0">
              <a:solidFill>
                <a:schemeClr val="tx1">
                  <a:lumMod val="75000"/>
                  <a:lumOff val="25000"/>
                </a:schemeClr>
              </a:solidFill>
              <a:latin typeface="Helvetica Neue Light"/>
              <a:ea typeface="Helvetica Neue Light"/>
              <a:cs typeface="Helvetica Neue Light"/>
            </a:endParaRPr>
          </a:p>
        </p:txBody>
      </p:sp>
      <p:sp>
        <p:nvSpPr>
          <p:cNvPr id="38" name="Rectangle 37"/>
          <p:cNvSpPr/>
          <p:nvPr/>
        </p:nvSpPr>
        <p:spPr>
          <a:xfrm>
            <a:off x="10390" y="-12482"/>
            <a:ext cx="14630400" cy="1524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r>
              <a:rPr lang="en-US" sz="3800" b="1" dirty="0">
                <a:solidFill>
                  <a:schemeClr val="bg1"/>
                </a:solidFill>
                <a:latin typeface="Franklin Gothic Book" pitchFamily="34" charset="0"/>
                <a:ea typeface="Helvetica Neue Light"/>
                <a:cs typeface="Helvetica Neue Light"/>
              </a:rPr>
              <a:t>CONTACT</a:t>
            </a:r>
            <a:endParaRPr lang="en-US" sz="1800" b="1" dirty="0">
              <a:solidFill>
                <a:schemeClr val="bg1"/>
              </a:solidFill>
              <a:latin typeface="Franklin Gothic Book" pitchFamily="34" charset="0"/>
              <a:ea typeface="Helvetica Neue Light"/>
              <a:cs typeface="Helvetica Neue Light"/>
            </a:endParaRPr>
          </a:p>
        </p:txBody>
      </p:sp>
      <p:sp>
        <p:nvSpPr>
          <p:cNvPr id="37" name="TextBox 36">
            <a:extLst>
              <a:ext uri="{FF2B5EF4-FFF2-40B4-BE49-F238E27FC236}">
                <a16:creationId xmlns:a16="http://schemas.microsoft.com/office/drawing/2014/main" id="{EE502DAC-E841-4F0B-AE80-19FCC71443A5}"/>
              </a:ext>
            </a:extLst>
          </p:cNvPr>
          <p:cNvSpPr txBox="1"/>
          <p:nvPr/>
        </p:nvSpPr>
        <p:spPr>
          <a:xfrm>
            <a:off x="-228600"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Wadia Techno-Engineering Services Ltd</a:t>
            </a:r>
          </a:p>
        </p:txBody>
      </p:sp>
      <p:sp>
        <p:nvSpPr>
          <p:cNvPr id="39" name="Rectangle 38">
            <a:extLst>
              <a:ext uri="{FF2B5EF4-FFF2-40B4-BE49-F238E27FC236}">
                <a16:creationId xmlns:a16="http://schemas.microsoft.com/office/drawing/2014/main" id="{A25652E3-A0A7-434A-8F2D-421677DD8FC7}"/>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0" name="TextBox 39">
            <a:extLst>
              <a:ext uri="{FF2B5EF4-FFF2-40B4-BE49-F238E27FC236}">
                <a16:creationId xmlns:a16="http://schemas.microsoft.com/office/drawing/2014/main" id="{B6A5A852-BB72-4FED-BEB2-06CEE9EFCBB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1" name="TextBox 40">
            <a:extLst>
              <a:ext uri="{FF2B5EF4-FFF2-40B4-BE49-F238E27FC236}">
                <a16:creationId xmlns:a16="http://schemas.microsoft.com/office/drawing/2014/main" id="{858D0727-A6A6-4AF3-817E-62C1EC5F4F36}"/>
              </a:ext>
            </a:extLst>
          </p:cNvPr>
          <p:cNvSpPr txBox="1"/>
          <p:nvPr/>
        </p:nvSpPr>
        <p:spPr>
          <a:xfrm>
            <a:off x="-76200" y="2895600"/>
            <a:ext cx="9982200" cy="5374855"/>
          </a:xfrm>
          <a:prstGeom prst="rect">
            <a:avLst/>
          </a:prstGeom>
          <a:noFill/>
        </p:spPr>
        <p:txBody>
          <a:bodyPr wrap="square" rtlCol="0">
            <a:spAutoFit/>
          </a:bodyPr>
          <a:lstStyle/>
          <a:p>
            <a:pPr algn="ctr"/>
            <a:endParaRPr lang="en-US" sz="3467" i="1" dirty="0">
              <a:solidFill>
                <a:srgbClr val="FF0000"/>
              </a:solidFill>
            </a:endParaRPr>
          </a:p>
          <a:p>
            <a:pPr algn="ctr"/>
            <a:endParaRPr lang="en-US" sz="3467" i="1" dirty="0">
              <a:gradFill>
                <a:gsLst>
                  <a:gs pos="0">
                    <a:srgbClr val="012D86"/>
                  </a:gs>
                  <a:gs pos="100000">
                    <a:srgbClr val="0E2557"/>
                  </a:gs>
                </a:gsLst>
                <a:lin scaled="0"/>
              </a:gradFill>
            </a:endParaRPr>
          </a:p>
          <a:p>
            <a:pPr algn="ctr"/>
            <a:endParaRPr lang="en-US" sz="3467" i="1" dirty="0">
              <a:solidFill>
                <a:srgbClr val="FF0000"/>
              </a:solidFill>
            </a:endParaRPr>
          </a:p>
          <a:p>
            <a:pPr algn="ctr"/>
            <a:endParaRPr lang="en-US" sz="3467" i="1" dirty="0">
              <a:solidFill>
                <a:srgbClr val="FF0000"/>
              </a:solidFill>
            </a:endParaRPr>
          </a:p>
          <a:p>
            <a:pPr algn="ctr"/>
            <a:r>
              <a:rPr lang="en-US" sz="3467" i="1" dirty="0">
                <a:solidFill>
                  <a:srgbClr val="FF0000"/>
                </a:solidFill>
              </a:rPr>
              <a:t>For Enquiries, Please contact, </a:t>
            </a:r>
          </a:p>
          <a:p>
            <a:pPr algn="ctr"/>
            <a:r>
              <a:rPr lang="en-US" sz="1867" i="1" dirty="0"/>
              <a:t>M Sridhar Reddy : 98858 09317 /</a:t>
            </a:r>
            <a:r>
              <a:rPr lang="en-US" sz="1867" dirty="0">
                <a:sym typeface="+mn-ea"/>
              </a:rPr>
              <a:t>  </a:t>
            </a:r>
          </a:p>
          <a:p>
            <a:pPr algn="ctr"/>
            <a:r>
              <a:rPr lang="en-US" sz="1867" dirty="0">
                <a:sym typeface="+mn-ea"/>
              </a:rPr>
              <a:t>H Charles Sunny :  9000 347 257  /   M Srinivasa Reddy : 95050 61118 /</a:t>
            </a:r>
          </a:p>
          <a:p>
            <a:pPr algn="ctr"/>
            <a:r>
              <a:rPr lang="en-US" sz="1867" dirty="0">
                <a:sym typeface="+mn-ea"/>
              </a:rPr>
              <a:t>Ms P Madhavi : 98854 74414 / Mr M Swaroop : 89781 09585</a:t>
            </a:r>
          </a:p>
          <a:p>
            <a:pPr algn="ctr"/>
            <a:endParaRPr lang="en-US" sz="800" b="1" i="1" dirty="0">
              <a:solidFill>
                <a:srgbClr val="0070C0"/>
              </a:solidFill>
              <a:sym typeface="+mn-ea"/>
            </a:endParaRPr>
          </a:p>
          <a:p>
            <a:pPr algn="ctr"/>
            <a:endParaRPr lang="en-US" sz="3200" b="1" i="1" dirty="0">
              <a:solidFill>
                <a:srgbClr val="0070C0"/>
              </a:solidFill>
            </a:endParaRPr>
          </a:p>
          <a:p>
            <a:pPr algn="ctr"/>
            <a:endParaRPr lang="en-US" sz="3200" b="1" i="1" dirty="0">
              <a:solidFill>
                <a:srgbClr val="0070C0"/>
              </a:solidFill>
            </a:endParaRPr>
          </a:p>
          <a:p>
            <a:pPr algn="ctr"/>
            <a:r>
              <a:rPr lang="en-US" sz="3200" b="1" i="1" dirty="0">
                <a:solidFill>
                  <a:srgbClr val="0070C0"/>
                </a:solidFill>
              </a:rPr>
              <a:t>Email: bd@transwat.com</a:t>
            </a:r>
            <a:r>
              <a:rPr lang="en-US" sz="3200" dirty="0">
                <a:sym typeface="+mn-ea"/>
              </a:rPr>
              <a:t>  </a:t>
            </a:r>
            <a:endParaRPr lang="en-US" sz="3200" b="1" i="1" dirty="0">
              <a:solidFill>
                <a:srgbClr val="0070C0"/>
              </a:solidFill>
            </a:endParaRPr>
          </a:p>
        </p:txBody>
      </p:sp>
      <p:pic>
        <p:nvPicPr>
          <p:cNvPr id="3" name="Picture 2" descr="A map of india with black text&#10;&#10;Description automatically generated">
            <a:extLst>
              <a:ext uri="{FF2B5EF4-FFF2-40B4-BE49-F238E27FC236}">
                <a16:creationId xmlns:a16="http://schemas.microsoft.com/office/drawing/2014/main" id="{661DC5FF-D987-4F37-88A4-B6B510F66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622" y="1497663"/>
            <a:ext cx="4657388" cy="493026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A60EE9FB-A275-470A-BB61-962D504AF681}" type="slidenum">
              <a:rPr lang="en-US" smtClean="0"/>
              <a:pPr>
                <a:defRPr/>
              </a:pPr>
              <a:t>5</a:t>
            </a:fld>
            <a:endParaRPr lang="en-US" dirty="0"/>
          </a:p>
        </p:txBody>
      </p:sp>
      <p:sp>
        <p:nvSpPr>
          <p:cNvPr id="8" name="Line 107"/>
          <p:cNvSpPr>
            <a:spLocks noChangeShapeType="1"/>
          </p:cNvSpPr>
          <p:nvPr/>
        </p:nvSpPr>
        <p:spPr bwMode="auto">
          <a:xfrm>
            <a:off x="3208021" y="6634163"/>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 name="Line 106"/>
          <p:cNvSpPr>
            <a:spLocks noChangeShapeType="1"/>
          </p:cNvSpPr>
          <p:nvPr/>
        </p:nvSpPr>
        <p:spPr bwMode="auto">
          <a:xfrm>
            <a:off x="3208021" y="5395912"/>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0" name="Line 105"/>
          <p:cNvSpPr>
            <a:spLocks noChangeShapeType="1"/>
          </p:cNvSpPr>
          <p:nvPr/>
        </p:nvSpPr>
        <p:spPr bwMode="auto">
          <a:xfrm>
            <a:off x="3192781" y="4045479"/>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1" name="Line 104"/>
          <p:cNvSpPr>
            <a:spLocks noChangeShapeType="1"/>
          </p:cNvSpPr>
          <p:nvPr/>
        </p:nvSpPr>
        <p:spPr bwMode="auto">
          <a:xfrm>
            <a:off x="3169920" y="2881312"/>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2" name="Freeform 19"/>
          <p:cNvSpPr>
            <a:spLocks/>
          </p:cNvSpPr>
          <p:nvPr/>
        </p:nvSpPr>
        <p:spPr bwMode="auto">
          <a:xfrm>
            <a:off x="3169920" y="1598613"/>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52" tIns="67926" rIns="135852" bIns="67926"/>
          <a:lstStyle/>
          <a:p>
            <a:endParaRPr lang="en-US"/>
          </a:p>
        </p:txBody>
      </p:sp>
      <p:sp>
        <p:nvSpPr>
          <p:cNvPr id="13" name="Freeform 4"/>
          <p:cNvSpPr>
            <a:spLocks/>
          </p:cNvSpPr>
          <p:nvPr/>
        </p:nvSpPr>
        <p:spPr bwMode="auto">
          <a:xfrm>
            <a:off x="4803141" y="5391679"/>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52" tIns="67926" rIns="135852" bIns="67926"/>
          <a:lstStyle/>
          <a:p>
            <a:endParaRPr lang="en-US"/>
          </a:p>
        </p:txBody>
      </p:sp>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19" name="Freeform 28"/>
          <p:cNvSpPr>
            <a:spLocks/>
          </p:cNvSpPr>
          <p:nvPr/>
        </p:nvSpPr>
        <p:spPr bwMode="auto">
          <a:xfrm>
            <a:off x="4102101" y="51863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21" name="Freeform 30"/>
          <p:cNvSpPr>
            <a:spLocks/>
          </p:cNvSpPr>
          <p:nvPr/>
        </p:nvSpPr>
        <p:spPr bwMode="auto">
          <a:xfrm>
            <a:off x="4107181" y="26717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22" name="Freeform 31"/>
          <p:cNvSpPr>
            <a:spLocks/>
          </p:cNvSpPr>
          <p:nvPr/>
        </p:nvSpPr>
        <p:spPr bwMode="auto">
          <a:xfrm>
            <a:off x="4038600" y="2614613"/>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23" name="Freeform 32"/>
          <p:cNvSpPr>
            <a:spLocks/>
          </p:cNvSpPr>
          <p:nvPr/>
        </p:nvSpPr>
        <p:spPr bwMode="auto">
          <a:xfrm>
            <a:off x="4114800" y="1503363"/>
            <a:ext cx="6156960" cy="476249"/>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24" name="Freeform 33"/>
          <p:cNvSpPr>
            <a:spLocks/>
          </p:cNvSpPr>
          <p:nvPr/>
        </p:nvSpPr>
        <p:spPr bwMode="auto">
          <a:xfrm>
            <a:off x="4046222" y="1499129"/>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25" name="Freeform 36"/>
          <p:cNvSpPr>
            <a:spLocks/>
          </p:cNvSpPr>
          <p:nvPr/>
        </p:nvSpPr>
        <p:spPr bwMode="auto">
          <a:xfrm>
            <a:off x="4099560" y="3846513"/>
            <a:ext cx="6156960" cy="478367"/>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26" name="Freeform 37"/>
          <p:cNvSpPr>
            <a:spLocks/>
          </p:cNvSpPr>
          <p:nvPr/>
        </p:nvSpPr>
        <p:spPr bwMode="auto">
          <a:xfrm>
            <a:off x="4036062" y="3797830"/>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28" name="Rectangle 39"/>
          <p:cNvSpPr>
            <a:spLocks noChangeArrowheads="1"/>
          </p:cNvSpPr>
          <p:nvPr/>
        </p:nvSpPr>
        <p:spPr bwMode="auto">
          <a:xfrm>
            <a:off x="4340861" y="3935413"/>
            <a:ext cx="332623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Major and Minor Irrigation</a:t>
            </a:r>
          </a:p>
        </p:txBody>
      </p:sp>
      <p:sp>
        <p:nvSpPr>
          <p:cNvPr id="29" name="Rectangle 41"/>
          <p:cNvSpPr>
            <a:spLocks noChangeArrowheads="1"/>
          </p:cNvSpPr>
          <p:nvPr/>
        </p:nvSpPr>
        <p:spPr bwMode="auto">
          <a:xfrm>
            <a:off x="4236721" y="1612563"/>
            <a:ext cx="235000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Industrial Projects</a:t>
            </a:r>
          </a:p>
        </p:txBody>
      </p:sp>
      <p:sp>
        <p:nvSpPr>
          <p:cNvPr id="30" name="Rectangle 42"/>
          <p:cNvSpPr>
            <a:spLocks noChangeArrowheads="1"/>
          </p:cNvSpPr>
          <p:nvPr/>
        </p:nvSpPr>
        <p:spPr bwMode="auto">
          <a:xfrm>
            <a:off x="4279902" y="2726797"/>
            <a:ext cx="2670218"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Water and Sanitation</a:t>
            </a:r>
          </a:p>
        </p:txBody>
      </p:sp>
      <p:grpSp>
        <p:nvGrpSpPr>
          <p:cNvPr id="2" name="Group 110"/>
          <p:cNvGrpSpPr>
            <a:grpSpLocks/>
          </p:cNvGrpSpPr>
          <p:nvPr/>
        </p:nvGrpSpPr>
        <p:grpSpPr bwMode="auto">
          <a:xfrm>
            <a:off x="10363200" y="1828800"/>
            <a:ext cx="3954635" cy="4727510"/>
            <a:chOff x="4072" y="664"/>
            <a:chExt cx="1563" cy="1344"/>
          </a:xfrm>
        </p:grpSpPr>
        <p:pic>
          <p:nvPicPr>
            <p:cNvPr id="32" name="Picture 77" descr="ELE2"/>
            <p:cNvPicPr>
              <a:picLocks noChangeAspect="1" noChangeArrowheads="1"/>
            </p:cNvPicPr>
            <p:nvPr/>
          </p:nvPicPr>
          <p:blipFill>
            <a:blip r:embed="rId2" cstate="print">
              <a:lum bright="-6000"/>
            </a:blip>
            <a:srcRect/>
            <a:stretch>
              <a:fillRect/>
            </a:stretch>
          </p:blipFill>
          <p:spPr bwMode="auto">
            <a:xfrm>
              <a:off x="4844" y="667"/>
              <a:ext cx="772" cy="279"/>
            </a:xfrm>
            <a:prstGeom prst="rect">
              <a:avLst/>
            </a:prstGeom>
            <a:noFill/>
          </p:spPr>
        </p:pic>
        <p:pic>
          <p:nvPicPr>
            <p:cNvPr id="33" name="Picture 78" descr="mbil-2"/>
            <p:cNvPicPr>
              <a:picLocks noChangeAspect="1" noChangeArrowheads="1"/>
            </p:cNvPicPr>
            <p:nvPr/>
          </p:nvPicPr>
          <p:blipFill>
            <a:blip r:embed="rId3" cstate="print"/>
            <a:srcRect t="7149" b="2998"/>
            <a:stretch>
              <a:fillRect/>
            </a:stretch>
          </p:blipFill>
          <p:spPr bwMode="auto">
            <a:xfrm>
              <a:off x="4072" y="664"/>
              <a:ext cx="755" cy="282"/>
            </a:xfrm>
            <a:prstGeom prst="rect">
              <a:avLst/>
            </a:prstGeom>
            <a:noFill/>
            <a:ln w="9525">
              <a:noFill/>
              <a:miter lim="800000"/>
              <a:headEnd/>
              <a:tailEnd/>
            </a:ln>
          </p:spPr>
        </p:pic>
        <p:pic>
          <p:nvPicPr>
            <p:cNvPr id="34" name="Picture 80" descr="vadodararoad"/>
            <p:cNvPicPr>
              <a:picLocks noChangeAspect="1" noChangeArrowheads="1"/>
            </p:cNvPicPr>
            <p:nvPr/>
          </p:nvPicPr>
          <p:blipFill>
            <a:blip r:embed="rId4" cstate="print"/>
            <a:srcRect/>
            <a:stretch>
              <a:fillRect/>
            </a:stretch>
          </p:blipFill>
          <p:spPr bwMode="auto">
            <a:xfrm>
              <a:off x="4080" y="1661"/>
              <a:ext cx="761" cy="347"/>
            </a:xfrm>
            <a:prstGeom prst="rect">
              <a:avLst/>
            </a:prstGeom>
            <a:noFill/>
            <a:ln w="9525">
              <a:noFill/>
              <a:miter lim="800000"/>
              <a:headEnd/>
              <a:tailEnd/>
            </a:ln>
          </p:spPr>
        </p:pic>
        <p:pic>
          <p:nvPicPr>
            <p:cNvPr id="35" name="Picture 82" descr="RUIDP CLARIFLOCENLATOR"/>
            <p:cNvPicPr>
              <a:picLocks noChangeAspect="1" noChangeArrowheads="1"/>
            </p:cNvPicPr>
            <p:nvPr/>
          </p:nvPicPr>
          <p:blipFill>
            <a:blip r:embed="rId5" cstate="print">
              <a:lum bright="12000"/>
            </a:blip>
            <a:srcRect l="14609" t="26549"/>
            <a:stretch>
              <a:fillRect/>
            </a:stretch>
          </p:blipFill>
          <p:spPr bwMode="auto">
            <a:xfrm>
              <a:off x="4072" y="967"/>
              <a:ext cx="775" cy="295"/>
            </a:xfrm>
            <a:prstGeom prst="rect">
              <a:avLst/>
            </a:prstGeom>
            <a:noFill/>
            <a:ln w="9525">
              <a:noFill/>
              <a:miter lim="800000"/>
              <a:headEnd/>
              <a:tailEnd/>
            </a:ln>
          </p:spPr>
        </p:pic>
        <p:pic>
          <p:nvPicPr>
            <p:cNvPr id="36" name="Picture 83" descr="Environment"/>
            <p:cNvPicPr>
              <a:picLocks noChangeAspect="1" noChangeArrowheads="1"/>
            </p:cNvPicPr>
            <p:nvPr/>
          </p:nvPicPr>
          <p:blipFill>
            <a:blip r:embed="rId6" cstate="print"/>
            <a:srcRect/>
            <a:stretch>
              <a:fillRect/>
            </a:stretch>
          </p:blipFill>
          <p:spPr bwMode="auto">
            <a:xfrm>
              <a:off x="4863" y="989"/>
              <a:ext cx="772" cy="260"/>
            </a:xfrm>
            <a:prstGeom prst="rect">
              <a:avLst/>
            </a:prstGeom>
            <a:noFill/>
            <a:ln w="9525">
              <a:noFill/>
              <a:miter lim="800000"/>
              <a:headEnd/>
              <a:tailEnd/>
            </a:ln>
          </p:spPr>
        </p:pic>
      </p:gr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9" name="Freeform 96"/>
          <p:cNvSpPr>
            <a:spLocks/>
          </p:cNvSpPr>
          <p:nvPr/>
        </p:nvSpPr>
        <p:spPr bwMode="auto">
          <a:xfrm>
            <a:off x="4130040" y="7717897"/>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40" name="Freeform 97"/>
          <p:cNvSpPr>
            <a:spLocks/>
          </p:cNvSpPr>
          <p:nvPr/>
        </p:nvSpPr>
        <p:spPr bwMode="auto">
          <a:xfrm>
            <a:off x="4061462" y="7660746"/>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43" name="Freeform 101"/>
          <p:cNvSpPr>
            <a:spLocks/>
          </p:cNvSpPr>
          <p:nvPr/>
        </p:nvSpPr>
        <p:spPr bwMode="auto">
          <a:xfrm>
            <a:off x="4114800" y="64309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44" name="Freeform 102"/>
          <p:cNvSpPr>
            <a:spLocks/>
          </p:cNvSpPr>
          <p:nvPr/>
        </p:nvSpPr>
        <p:spPr bwMode="auto">
          <a:xfrm>
            <a:off x="4046222" y="6373813"/>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r>
              <a:rPr lang="en-US" sz="2100" b="1" dirty="0">
                <a:solidFill>
                  <a:srgbClr val="000000"/>
                </a:solidFill>
                <a:latin typeface="Arial" charset="0"/>
              </a:rPr>
              <a:t>SEZs, Industrial Parks, IT Parks</a:t>
            </a:r>
          </a:p>
        </p:txBody>
      </p:sp>
      <p:sp>
        <p:nvSpPr>
          <p:cNvPr id="45" name="Rectangle 43"/>
          <p:cNvSpPr>
            <a:spLocks noChangeArrowheads="1"/>
          </p:cNvSpPr>
          <p:nvPr/>
        </p:nvSpPr>
        <p:spPr bwMode="auto">
          <a:xfrm>
            <a:off x="4267200" y="7806797"/>
            <a:ext cx="2079095"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Special Projects</a:t>
            </a:r>
          </a:p>
        </p:txBody>
      </p:sp>
      <p:pic>
        <p:nvPicPr>
          <p:cNvPr id="46" name="Picture 120" descr="G_12X8_3COP"/>
          <p:cNvPicPr>
            <a:picLocks noChangeAspect="1" noChangeArrowheads="1"/>
          </p:cNvPicPr>
          <p:nvPr/>
        </p:nvPicPr>
        <p:blipFill>
          <a:blip r:embed="rId7" cstate="print"/>
          <a:srcRect/>
          <a:stretch>
            <a:fillRect/>
          </a:stretch>
        </p:blipFill>
        <p:spPr bwMode="auto">
          <a:xfrm>
            <a:off x="12368784" y="3962400"/>
            <a:ext cx="1956816" cy="1295400"/>
          </a:xfrm>
          <a:prstGeom prst="rect">
            <a:avLst/>
          </a:prstGeom>
          <a:noFill/>
          <a:ln w="9525">
            <a:noFill/>
            <a:miter lim="800000"/>
            <a:headEnd/>
            <a:tailEnd/>
          </a:ln>
        </p:spPr>
      </p:pic>
      <p:pic>
        <p:nvPicPr>
          <p:cNvPr id="47" name="Picture 20" descr="19"/>
          <p:cNvPicPr>
            <a:picLocks noChangeAspect="1" noChangeArrowheads="1"/>
          </p:cNvPicPr>
          <p:nvPr/>
        </p:nvPicPr>
        <p:blipFill>
          <a:blip r:embed="rId8" cstate="print"/>
          <a:srcRect t="5539" b="3264"/>
          <a:stretch>
            <a:fillRect/>
          </a:stretch>
        </p:blipFill>
        <p:spPr bwMode="auto">
          <a:xfrm>
            <a:off x="10363200" y="3985203"/>
            <a:ext cx="1981200" cy="1272597"/>
          </a:xfrm>
          <a:prstGeom prst="rect">
            <a:avLst/>
          </a:prstGeom>
          <a:solidFill>
            <a:srgbClr val="FFFF00"/>
          </a:solidFill>
          <a:ln w="9525">
            <a:noFill/>
            <a:miter lim="800000"/>
            <a:headEnd/>
            <a:tailEnd/>
          </a:ln>
        </p:spPr>
      </p:pic>
      <p:pic>
        <p:nvPicPr>
          <p:cNvPr id="48" name="Picture 2"/>
          <p:cNvPicPr>
            <a:picLocks noChangeAspect="1" noChangeArrowheads="1"/>
          </p:cNvPicPr>
          <p:nvPr/>
        </p:nvPicPr>
        <p:blipFill>
          <a:blip r:embed="rId9" cstate="print"/>
          <a:srcRect/>
          <a:stretch>
            <a:fillRect/>
          </a:stretch>
        </p:blipFill>
        <p:spPr bwMode="auto">
          <a:xfrm>
            <a:off x="10363200" y="6705600"/>
            <a:ext cx="1981200" cy="1219200"/>
          </a:xfrm>
          <a:prstGeom prst="rect">
            <a:avLst/>
          </a:prstGeom>
          <a:noFill/>
          <a:ln w="9525">
            <a:noFill/>
            <a:miter lim="800000"/>
            <a:headEnd/>
            <a:tailEnd/>
          </a:ln>
        </p:spPr>
      </p:pic>
      <p:pic>
        <p:nvPicPr>
          <p:cNvPr id="49" name="Picture 3"/>
          <p:cNvPicPr>
            <a:picLocks noChangeAspect="1" noChangeArrowheads="1"/>
          </p:cNvPicPr>
          <p:nvPr/>
        </p:nvPicPr>
        <p:blipFill>
          <a:blip r:embed="rId10" cstate="print"/>
          <a:srcRect/>
          <a:stretch>
            <a:fillRect/>
          </a:stretch>
        </p:blipFill>
        <p:spPr bwMode="auto">
          <a:xfrm>
            <a:off x="12420601" y="6705600"/>
            <a:ext cx="1904999" cy="1219200"/>
          </a:xfrm>
          <a:prstGeom prst="rect">
            <a:avLst/>
          </a:prstGeom>
          <a:noFill/>
          <a:ln w="9525">
            <a:noFill/>
            <a:miter lim="800000"/>
            <a:headEnd/>
            <a:tailEnd/>
          </a:ln>
        </p:spPr>
      </p:pic>
      <p:pic>
        <p:nvPicPr>
          <p:cNvPr id="50" name="Picture 79" descr="kh003"/>
          <p:cNvPicPr>
            <a:picLocks noChangeAspect="1" noChangeArrowheads="1"/>
          </p:cNvPicPr>
          <p:nvPr/>
        </p:nvPicPr>
        <p:blipFill>
          <a:blip r:embed="rId11" cstate="print">
            <a:lum bright="12000"/>
          </a:blip>
          <a:srcRect/>
          <a:stretch>
            <a:fillRect/>
          </a:stretch>
        </p:blipFill>
        <p:spPr bwMode="auto">
          <a:xfrm>
            <a:off x="12344400" y="5334000"/>
            <a:ext cx="1981200" cy="1219200"/>
          </a:xfrm>
          <a:prstGeom prst="rect">
            <a:avLst/>
          </a:prstGeom>
          <a:noFill/>
          <a:ln w="31750">
            <a:noFill/>
            <a:miter lim="800000"/>
            <a:headEnd/>
            <a:tailEnd/>
          </a:ln>
        </p:spPr>
      </p:pic>
      <p:sp>
        <p:nvSpPr>
          <p:cNvPr id="51" name="Text Box 88"/>
          <p:cNvSpPr txBox="1">
            <a:spLocks noChangeArrowheads="1"/>
          </p:cNvSpPr>
          <p:nvPr/>
        </p:nvSpPr>
        <p:spPr bwMode="auto">
          <a:xfrm>
            <a:off x="198120" y="1522412"/>
            <a:ext cx="2849880" cy="6571504"/>
          </a:xfrm>
          <a:prstGeom prst="rect">
            <a:avLst/>
          </a:prstGeom>
          <a:solidFill>
            <a:schemeClr val="tx2">
              <a:lumMod val="20000"/>
              <a:lumOff val="80000"/>
            </a:schemeClr>
          </a:solidFill>
          <a:ln w="9525" algn="ctr">
            <a:noFill/>
            <a:miter lim="800000"/>
            <a:headEnd/>
            <a:tailEnd/>
          </a:ln>
          <a:effectLst/>
        </p:spPr>
        <p:txBody>
          <a:bodyPr wrap="square" lIns="135852" tIns="67926" rIns="135852" bIns="67926">
            <a:spAutoFit/>
          </a:bodyPr>
          <a:lstStyle/>
          <a:p>
            <a:pPr algn="ctr">
              <a:lnSpc>
                <a:spcPct val="135000"/>
              </a:lnSpc>
              <a:spcBef>
                <a:spcPct val="50000"/>
              </a:spcBef>
            </a:pPr>
            <a:r>
              <a:rPr lang="en-US" sz="2080" b="1" dirty="0">
                <a:effectLst>
                  <a:outerShdw blurRad="38100" dist="38100" dir="2700000" algn="tl">
                    <a:srgbClr val="FFFFFF"/>
                  </a:outerShdw>
                </a:effectLst>
              </a:rPr>
              <a:t>Preparation of Master Plan, Detailed Design Engineering, Drawings &amp; Estimates, Tendering process, Bid Evaluation, Project Management Consultancy,    Third Party Quality Control / Assurance, Value Engineering, Technical Audit</a:t>
            </a:r>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1259">
              <a:lnSpc>
                <a:spcPct val="110000"/>
              </a:lnSpc>
            </a:pPr>
            <a:r>
              <a:rPr kumimoji="1" lang="en-US" sz="3600" b="1" dirty="0">
                <a:solidFill>
                  <a:schemeClr val="bg1"/>
                </a:solidFill>
                <a:latin typeface="Franklin Gothic Book" pitchFamily="34" charset="0"/>
              </a:rPr>
              <a:t>Consultancy Services - </a:t>
            </a:r>
            <a:r>
              <a:rPr kumimoji="1" lang="en-US" sz="2800" b="1" dirty="0">
                <a:solidFill>
                  <a:schemeClr val="bg1"/>
                </a:solidFill>
                <a:latin typeface="Franklin Gothic Book" pitchFamily="34" charset="0"/>
              </a:rPr>
              <a:t>Other areas - Infrastructure</a:t>
            </a:r>
            <a:endParaRPr kumimoji="1" lang="en-US" sz="2800" dirty="0">
              <a:solidFill>
                <a:schemeClr val="bg1"/>
              </a:solidFill>
              <a:latin typeface="Franklin Gothic Book" pitchFamily="34" charset="0"/>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52" name="Freeform 101">
            <a:extLst>
              <a:ext uri="{FF2B5EF4-FFF2-40B4-BE49-F238E27FC236}">
                <a16:creationId xmlns:a16="http://schemas.microsoft.com/office/drawing/2014/main" id="{C33294A2-DBD2-40A9-B07A-4E78006E26E6}"/>
              </a:ext>
            </a:extLst>
          </p:cNvPr>
          <p:cNvSpPr>
            <a:spLocks/>
          </p:cNvSpPr>
          <p:nvPr/>
        </p:nvSpPr>
        <p:spPr bwMode="auto">
          <a:xfrm>
            <a:off x="4038600" y="5105400"/>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92D050"/>
          </a:solidFill>
          <a:ln w="9525">
            <a:noFill/>
            <a:round/>
            <a:headEnd/>
            <a:tailEnd/>
          </a:ln>
        </p:spPr>
        <p:txBody>
          <a:bodyPr lIns="135852" tIns="67926" rIns="135852" bIns="67926"/>
          <a:lstStyle/>
          <a:p>
            <a:endParaRPr lang="en-US"/>
          </a:p>
        </p:txBody>
      </p:sp>
      <p:sp>
        <p:nvSpPr>
          <p:cNvPr id="53" name="Rectangle 38">
            <a:extLst>
              <a:ext uri="{FF2B5EF4-FFF2-40B4-BE49-F238E27FC236}">
                <a16:creationId xmlns:a16="http://schemas.microsoft.com/office/drawing/2014/main" id="{D69D1630-4E88-47A0-B869-AA3C4EE8F6A6}"/>
              </a:ext>
            </a:extLst>
          </p:cNvPr>
          <p:cNvSpPr>
            <a:spLocks noChangeArrowheads="1"/>
          </p:cNvSpPr>
          <p:nvPr/>
        </p:nvSpPr>
        <p:spPr bwMode="auto">
          <a:xfrm>
            <a:off x="4267200" y="5181600"/>
            <a:ext cx="5531964" cy="387798"/>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800" b="1" dirty="0">
                <a:solidFill>
                  <a:srgbClr val="FF0000"/>
                </a:solidFill>
                <a:latin typeface="Arial" charset="0"/>
              </a:rPr>
              <a:t>Highways, Bridges, Rural Roads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Services provided</a:t>
            </a:r>
            <a:endParaRPr lang="en-US" sz="1600" b="1" dirty="0">
              <a:solidFill>
                <a:prstClr val="white"/>
              </a:solidFill>
              <a:latin typeface="Franklin Gothic Book" pitchFamily="34" charset="0"/>
              <a:ea typeface="Helvetica Neue Ultra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57" name="Diagram 56">
            <a:extLst>
              <a:ext uri="{FF2B5EF4-FFF2-40B4-BE49-F238E27FC236}">
                <a16:creationId xmlns:a16="http://schemas.microsoft.com/office/drawing/2014/main" id="{FF72CCB6-2629-4D1D-B768-67905F6B255E}"/>
              </a:ext>
            </a:extLst>
          </p:cNvPr>
          <p:cNvGraphicFramePr/>
          <p:nvPr/>
        </p:nvGraphicFramePr>
        <p:xfrm>
          <a:off x="228600" y="850260"/>
          <a:ext cx="14097000" cy="78365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4662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Box 9"/>
          <p:cNvSpPr txBox="1">
            <a:spLocks noChangeArrowheads="1"/>
          </p:cNvSpPr>
          <p:nvPr/>
        </p:nvSpPr>
        <p:spPr bwMode="auto">
          <a:xfrm>
            <a:off x="7346950" y="4425950"/>
            <a:ext cx="6145213" cy="193675"/>
          </a:xfrm>
          <a:prstGeom prst="rect">
            <a:avLst/>
          </a:prstGeom>
          <a:noFill/>
          <a:ln w="9525">
            <a:noFill/>
            <a:miter lim="800000"/>
            <a:headEnd/>
            <a:tailEnd/>
          </a:ln>
        </p:spPr>
        <p:txBody>
          <a:bodyPr lIns="0" tIns="0" rIns="0" bIns="0">
            <a:spAutoFit/>
          </a:bodyPr>
          <a:lstStyle/>
          <a:p>
            <a:pPr>
              <a:lnSpc>
                <a:spcPts val="1513"/>
              </a:lnSpc>
            </a:pPr>
            <a:endParaRPr lang="en-US" sz="4800">
              <a:solidFill>
                <a:srgbClr val="BFBFBF"/>
              </a:solidFill>
              <a:latin typeface="Franklin Gothic Book" pitchFamily="34" charset="0"/>
              <a:ea typeface="Franklin Gothic Book" pitchFamily="34" charset="0"/>
              <a:cs typeface="Franklin Gothic Book" pitchFamily="34" charset="0"/>
            </a:endParaRPr>
          </a:p>
        </p:txBody>
      </p:sp>
      <p:sp>
        <p:nvSpPr>
          <p:cNvPr id="5" name="Rectangle 4">
            <a:extLst>
              <a:ext uri="{FF2B5EF4-FFF2-40B4-BE49-F238E27FC236}">
                <a16:creationId xmlns:a16="http://schemas.microsoft.com/office/drawing/2014/main" id="{551DEC07-A329-4892-852A-4F60AA4A1501}"/>
              </a:ext>
            </a:extLst>
          </p:cNvPr>
          <p:cNvSpPr/>
          <p:nvPr/>
        </p:nvSpPr>
        <p:spPr>
          <a:xfrm>
            <a:off x="-5862" y="0"/>
            <a:ext cx="14630400" cy="9144000"/>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7" name="TextBox 6">
            <a:extLst>
              <a:ext uri="{FF2B5EF4-FFF2-40B4-BE49-F238E27FC236}">
                <a16:creationId xmlns:a16="http://schemas.microsoft.com/office/drawing/2014/main" id="{88FD252F-9B74-496B-AD55-5C680093AA1F}"/>
              </a:ext>
            </a:extLst>
          </p:cNvPr>
          <p:cNvSpPr txBox="1"/>
          <p:nvPr/>
        </p:nvSpPr>
        <p:spPr>
          <a:xfrm>
            <a:off x="2362200" y="4495800"/>
            <a:ext cx="8909050" cy="523174"/>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lang="en-US" sz="2800" b="1" dirty="0">
                <a:solidFill>
                  <a:schemeClr val="bg1"/>
                </a:solidFill>
              </a:rPr>
              <a:t>Transwat</a:t>
            </a:r>
            <a:r>
              <a:rPr kumimoji="0" lang="en-US" sz="28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Techno-Engineering Services Ltd</a:t>
            </a:r>
          </a:p>
        </p:txBody>
      </p:sp>
      <p:sp>
        <p:nvSpPr>
          <p:cNvPr id="8" name="TextBox 7">
            <a:extLst>
              <a:ext uri="{FF2B5EF4-FFF2-40B4-BE49-F238E27FC236}">
                <a16:creationId xmlns:a16="http://schemas.microsoft.com/office/drawing/2014/main" id="{4ACCC04D-F343-4C88-8430-96D7F82A6DEB}"/>
              </a:ext>
            </a:extLst>
          </p:cNvPr>
          <p:cNvSpPr txBox="1"/>
          <p:nvPr/>
        </p:nvSpPr>
        <p:spPr>
          <a:xfrm>
            <a:off x="3657600" y="3429000"/>
            <a:ext cx="10756900" cy="1137444"/>
          </a:xfrm>
          <a:prstGeom prst="rect">
            <a:avLst/>
          </a:prstGeom>
          <a:noFill/>
        </p:spPr>
        <p:txBody>
          <a:bodyPr lIns="135845" tIns="67922" rIns="135845" bIns="67922">
            <a:spAutoFit/>
          </a:bodyPr>
          <a:lstStyle/>
          <a:p>
            <a:pPr defTabSz="1358524" fontAlgn="auto">
              <a:spcBef>
                <a:spcPts val="0"/>
              </a:spcBef>
              <a:spcAft>
                <a:spcPts val="0"/>
              </a:spcAft>
              <a:defRPr/>
            </a:pPr>
            <a:r>
              <a:rPr lang="en-US" sz="6500" dirty="0">
                <a:solidFill>
                  <a:srgbClr val="FF0000"/>
                </a:solidFill>
                <a:latin typeface="Franklin Gothic Book" pitchFamily="34" charset="0"/>
                <a:cs typeface="Helvetica Neue UltraLight"/>
              </a:rPr>
              <a:t>       </a:t>
            </a:r>
            <a:r>
              <a:rPr lang="en-US" sz="6500" b="1" dirty="0">
                <a:solidFill>
                  <a:srgbClr val="FF0000"/>
                </a:solidFill>
                <a:latin typeface="Franklin Gothic Book" pitchFamily="34" charset="0"/>
                <a:cs typeface="Helvetica Neue UltraLight"/>
              </a:rPr>
              <a:t>Key Projects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4800" b="1" dirty="0">
                <a:solidFill>
                  <a:prstClr val="white"/>
                </a:solidFill>
                <a:latin typeface="Franklin Gothic Book" pitchFamily="34" charset="0"/>
                <a:ea typeface="Helvetica Neue UltraLight"/>
              </a:rPr>
              <a:t>Transportation – </a:t>
            </a:r>
            <a:r>
              <a:rPr lang="en-US" sz="3600" b="1" dirty="0">
                <a:solidFill>
                  <a:prstClr val="white"/>
                </a:solidFill>
                <a:latin typeface="Franklin Gothic Book" pitchFamily="34" charset="0"/>
                <a:ea typeface="Helvetica Neue UltraLight"/>
              </a:rPr>
              <a:t>Roads / Highways </a:t>
            </a:r>
            <a:endParaRPr lang="en-US" sz="3600" b="1" dirty="0">
              <a:solidFill>
                <a:prstClr val="white"/>
              </a:solidFill>
              <a:latin typeface="Franklin Gothic Book"/>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TextBox 4">
            <a:extLst>
              <a:ext uri="{FF2B5EF4-FFF2-40B4-BE49-F238E27FC236}">
                <a16:creationId xmlns:a16="http://schemas.microsoft.com/office/drawing/2014/main" id="{C17BB4B0-A913-4703-BE52-3ED1C46FF3C7}"/>
              </a:ext>
            </a:extLst>
          </p:cNvPr>
          <p:cNvSpPr txBox="1">
            <a:spLocks noChangeArrowheads="1"/>
          </p:cNvSpPr>
          <p:nvPr/>
        </p:nvSpPr>
        <p:spPr bwMode="auto">
          <a:xfrm>
            <a:off x="12039600" y="838278"/>
            <a:ext cx="2590800" cy="1846659"/>
          </a:xfrm>
          <a:prstGeom prst="rect">
            <a:avLst/>
          </a:prstGeom>
          <a:noFill/>
          <a:ln w="9525">
            <a:noFill/>
            <a:miter lim="800000"/>
            <a:headEnd/>
            <a:tailEnd/>
          </a:ln>
        </p:spPr>
        <p:txBody>
          <a:bodyPr wrap="square" lIns="0" tIns="0" rIns="0" bIns="0">
            <a:spAutoFit/>
          </a:bodyPr>
          <a:lstStyle/>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MSRDC:</a:t>
            </a:r>
            <a:br>
              <a:rPr lang="en-US" sz="1200" b="1" dirty="0">
                <a:solidFill>
                  <a:prstClr val="black"/>
                </a:solidFill>
                <a:latin typeface="Franklin Gothic Book" pitchFamily="34" charset="0"/>
                <a:ea typeface="Franklin Gothic Book" pitchFamily="34" charset="0"/>
                <a:cs typeface="Franklin Gothic Book" pitchFamily="34" charset="0"/>
              </a:rPr>
            </a:br>
            <a:r>
              <a:rPr lang="en-US" sz="1200" b="1" dirty="0" err="1">
                <a:solidFill>
                  <a:prstClr val="black"/>
                </a:solidFill>
                <a:latin typeface="Franklin Gothic Book" pitchFamily="34" charset="0"/>
                <a:ea typeface="Franklin Gothic Book" pitchFamily="34" charset="0"/>
                <a:cs typeface="Franklin Gothic Book" pitchFamily="34" charset="0"/>
              </a:rPr>
              <a:t>Kharghar</a:t>
            </a:r>
            <a:r>
              <a:rPr lang="en-US" sz="1200" b="1" dirty="0">
                <a:solidFill>
                  <a:prstClr val="black"/>
                </a:solidFill>
                <a:latin typeface="Franklin Gothic Book" pitchFamily="34" charset="0"/>
                <a:ea typeface="Franklin Gothic Book" pitchFamily="34" charset="0"/>
                <a:cs typeface="Franklin Gothic Book" pitchFamily="34" charset="0"/>
              </a:rPr>
              <a:t> Junction Flyover </a:t>
            </a:r>
          </a:p>
          <a:p>
            <a:pPr>
              <a:lnSpc>
                <a:spcPct val="250000"/>
              </a:lnSpc>
            </a:pPr>
            <a:r>
              <a:rPr lang="en-US" sz="1200" b="1" dirty="0" err="1">
                <a:solidFill>
                  <a:prstClr val="black"/>
                </a:solidFill>
                <a:latin typeface="Franklin Gothic Book" pitchFamily="34" charset="0"/>
                <a:ea typeface="Franklin Gothic Book" pitchFamily="34" charset="0"/>
                <a:cs typeface="Franklin Gothic Book" pitchFamily="34" charset="0"/>
              </a:rPr>
              <a:t>Nerul</a:t>
            </a:r>
            <a:r>
              <a:rPr lang="en-US" sz="1200" b="1" dirty="0">
                <a:solidFill>
                  <a:prstClr val="black"/>
                </a:solidFill>
                <a:latin typeface="Franklin Gothic Book" pitchFamily="34" charset="0"/>
                <a:ea typeface="Franklin Gothic Book" pitchFamily="34" charset="0"/>
                <a:cs typeface="Franklin Gothic Book" pitchFamily="34" charset="0"/>
              </a:rPr>
              <a:t> Junction Flyover </a:t>
            </a:r>
          </a:p>
          <a:p>
            <a:pPr>
              <a:lnSpc>
                <a:spcPct val="250000"/>
              </a:lnSpc>
            </a:pPr>
            <a:r>
              <a:rPr lang="en-US" sz="1200" b="1" dirty="0">
                <a:solidFill>
                  <a:prstClr val="black"/>
                </a:solidFill>
              </a:rPr>
              <a:t>Nagpur-Aurangabad-</a:t>
            </a:r>
            <a:r>
              <a:rPr lang="en-US" sz="1200" b="1" dirty="0" err="1">
                <a:solidFill>
                  <a:prstClr val="black"/>
                </a:solidFill>
              </a:rPr>
              <a:t>Ghoti</a:t>
            </a:r>
            <a:r>
              <a:rPr lang="en-US" sz="1200" b="1" dirty="0">
                <a:solidFill>
                  <a:prstClr val="black"/>
                </a:solidFill>
              </a:rPr>
              <a:t>-Mumbai</a:t>
            </a:r>
            <a:r>
              <a:rPr lang="en-US" sz="1200" b="1" cap="all" dirty="0">
                <a:solidFill>
                  <a:prstClr val="black"/>
                </a:solidFill>
              </a:rPr>
              <a:t> </a:t>
            </a:r>
            <a:endParaRPr lang="en-US" sz="1200" b="1" dirty="0">
              <a:solidFill>
                <a:prstClr val="black"/>
              </a:solidFill>
              <a:latin typeface="Franklin Gothic Book" pitchFamily="34" charset="0"/>
              <a:ea typeface="Franklin Gothic Book" pitchFamily="34" charset="0"/>
              <a:cs typeface="Franklin Gothic Book" pitchFamily="34" charset="0"/>
            </a:endParaRPr>
          </a:p>
        </p:txBody>
      </p:sp>
      <p:pic>
        <p:nvPicPr>
          <p:cNvPr id="20" name="Picture 2" descr="E:\Master\Photoshoot - Girish\Jpg__1\IMG_3384.jpg">
            <a:extLst>
              <a:ext uri="{FF2B5EF4-FFF2-40B4-BE49-F238E27FC236}">
                <a16:creationId xmlns:a16="http://schemas.microsoft.com/office/drawing/2014/main" id="{CE57C0CE-28C5-4495-9197-1644F767DC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14400"/>
            <a:ext cx="5952392" cy="38100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1" name="Picture 3" descr="E:\Master\Photoshoot - Girish\Jpg__1\IMG_3462.jpg">
            <a:extLst>
              <a:ext uri="{FF2B5EF4-FFF2-40B4-BE49-F238E27FC236}">
                <a16:creationId xmlns:a16="http://schemas.microsoft.com/office/drawing/2014/main" id="{7AE74842-415A-4C5D-A192-1A783CEEA2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914400"/>
            <a:ext cx="5943600" cy="3810000"/>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2" name="Picture 4" descr="E:\Master\Photoshoot - Girish\Jpg__1\IMG_3614.jpg">
            <a:extLst>
              <a:ext uri="{FF2B5EF4-FFF2-40B4-BE49-F238E27FC236}">
                <a16:creationId xmlns:a16="http://schemas.microsoft.com/office/drawing/2014/main" id="{8D3BF9A5-8049-4283-8C0D-F9A0B1847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00600"/>
            <a:ext cx="5981700" cy="4094558"/>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3" name="Picture 6" descr="../transport%20photos/Sep03_28.JPG">
            <a:extLst>
              <a:ext uri="{FF2B5EF4-FFF2-40B4-BE49-F238E27FC236}">
                <a16:creationId xmlns:a16="http://schemas.microsoft.com/office/drawing/2014/main" id="{58E31851-82BA-4A78-8B38-2FA33B07F693}"/>
              </a:ext>
            </a:extLst>
          </p:cNvPr>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6019800" y="4800600"/>
            <a:ext cx="5943600" cy="4088804"/>
          </a:xfrm>
          <a:prstGeom prst="rect">
            <a:avLst/>
          </a:prstGeom>
          <a:ln w="38100" cap="sq">
            <a:no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
            <a:extLst>
              <a:ext uri="{FF2B5EF4-FFF2-40B4-BE49-F238E27FC236}">
                <a16:creationId xmlns:a16="http://schemas.microsoft.com/office/drawing/2014/main" id="{CA04A64B-DEB5-45FC-9982-D6E2F658E899}"/>
              </a:ext>
            </a:extLst>
          </p:cNvPr>
          <p:cNvSpPr txBox="1">
            <a:spLocks noChangeArrowheads="1"/>
          </p:cNvSpPr>
          <p:nvPr/>
        </p:nvSpPr>
        <p:spPr bwMode="auto">
          <a:xfrm>
            <a:off x="12039600" y="6535341"/>
            <a:ext cx="2590800" cy="1846659"/>
          </a:xfrm>
          <a:prstGeom prst="rect">
            <a:avLst/>
          </a:prstGeom>
          <a:noFill/>
          <a:ln w="9525">
            <a:noFill/>
            <a:miter lim="800000"/>
            <a:headEnd/>
            <a:tailEnd/>
          </a:ln>
        </p:spPr>
        <p:txBody>
          <a:bodyPr wrap="square" lIns="0" tIns="0" rIns="0" bIns="0">
            <a:spAutoFit/>
          </a:bodyPr>
          <a:lstStyle/>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DPR for </a:t>
            </a:r>
            <a:r>
              <a:rPr lang="en-US" sz="1200" b="1" dirty="0" err="1">
                <a:solidFill>
                  <a:prstClr val="black"/>
                </a:solidFill>
                <a:latin typeface="Franklin Gothic Book" pitchFamily="34" charset="0"/>
                <a:ea typeface="Franklin Gothic Book" pitchFamily="34" charset="0"/>
                <a:cs typeface="Franklin Gothic Book" pitchFamily="34" charset="0"/>
              </a:rPr>
              <a:t>Naginimora</a:t>
            </a:r>
            <a:r>
              <a:rPr lang="en-US" sz="1200" b="1" dirty="0">
                <a:solidFill>
                  <a:prstClr val="black"/>
                </a:solidFill>
                <a:latin typeface="Franklin Gothic Book" pitchFamily="34" charset="0"/>
                <a:ea typeface="Franklin Gothic Book" pitchFamily="34" charset="0"/>
                <a:cs typeface="Franklin Gothic Book" pitchFamily="34" charset="0"/>
              </a:rPr>
              <a:t> Town  </a:t>
            </a:r>
          </a:p>
          <a:p>
            <a:pPr>
              <a:lnSpc>
                <a:spcPct val="250000"/>
              </a:lnSpc>
            </a:pPr>
            <a:r>
              <a:rPr lang="en-US" sz="1200" b="1" dirty="0">
                <a:solidFill>
                  <a:prstClr val="black"/>
                </a:solidFill>
              </a:rPr>
              <a:t>DPR for </a:t>
            </a:r>
            <a:r>
              <a:rPr lang="en-US" sz="1200" b="1" dirty="0" err="1">
                <a:solidFill>
                  <a:prstClr val="black"/>
                </a:solidFill>
              </a:rPr>
              <a:t>Noklak</a:t>
            </a:r>
            <a:r>
              <a:rPr lang="en-US" sz="1200" b="1" dirty="0">
                <a:solidFill>
                  <a:prstClr val="black"/>
                </a:solidFill>
              </a:rPr>
              <a:t> Town </a:t>
            </a:r>
          </a:p>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Testing &amp; QA - PWD B&amp;R PUNJAB </a:t>
            </a:r>
          </a:p>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DPR for </a:t>
            </a:r>
            <a:r>
              <a:rPr lang="en-US" sz="1200" b="1" dirty="0" err="1">
                <a:solidFill>
                  <a:prstClr val="black"/>
                </a:solidFill>
                <a:latin typeface="Franklin Gothic Book" pitchFamily="34" charset="0"/>
                <a:ea typeface="Franklin Gothic Book" pitchFamily="34" charset="0"/>
                <a:cs typeface="Franklin Gothic Book" pitchFamily="34" charset="0"/>
              </a:rPr>
              <a:t>Bhandari</a:t>
            </a:r>
            <a:r>
              <a:rPr lang="en-US" sz="1200" b="1" dirty="0">
                <a:solidFill>
                  <a:prstClr val="black"/>
                </a:solidFill>
                <a:latin typeface="Franklin Gothic Book" pitchFamily="34" charset="0"/>
                <a:ea typeface="Franklin Gothic Book" pitchFamily="34" charset="0"/>
                <a:cs typeface="Franklin Gothic Book" pitchFamily="34" charset="0"/>
              </a:rPr>
              <a:t> Town </a:t>
            </a:r>
          </a:p>
        </p:txBody>
      </p:sp>
      <p:sp>
        <p:nvSpPr>
          <p:cNvPr id="25" name="TextBox 4">
            <a:extLst>
              <a:ext uri="{FF2B5EF4-FFF2-40B4-BE49-F238E27FC236}">
                <a16:creationId xmlns:a16="http://schemas.microsoft.com/office/drawing/2014/main" id="{6796C976-C468-403A-99AD-59ACA65C7A4D}"/>
              </a:ext>
            </a:extLst>
          </p:cNvPr>
          <p:cNvSpPr txBox="1">
            <a:spLocks noChangeArrowheads="1"/>
          </p:cNvSpPr>
          <p:nvPr/>
        </p:nvSpPr>
        <p:spPr bwMode="auto">
          <a:xfrm>
            <a:off x="12039600" y="2786920"/>
            <a:ext cx="2590800" cy="3693319"/>
          </a:xfrm>
          <a:prstGeom prst="rect">
            <a:avLst/>
          </a:prstGeom>
          <a:noFill/>
          <a:ln w="9525">
            <a:noFill/>
            <a:miter lim="800000"/>
            <a:headEnd/>
            <a:tailEnd/>
          </a:ln>
        </p:spPr>
        <p:txBody>
          <a:bodyPr wrap="square" lIns="0" tIns="0" rIns="0" bIns="0">
            <a:spAutoFit/>
          </a:bodyPr>
          <a:lstStyle/>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NHAI:</a:t>
            </a:r>
            <a:br>
              <a:rPr lang="en-US" sz="1200" b="1" dirty="0">
                <a:solidFill>
                  <a:prstClr val="black"/>
                </a:solidFill>
                <a:latin typeface="Franklin Gothic Book" pitchFamily="34" charset="0"/>
                <a:ea typeface="Franklin Gothic Book" pitchFamily="34" charset="0"/>
                <a:cs typeface="Franklin Gothic Book" pitchFamily="34" charset="0"/>
              </a:rPr>
            </a:br>
            <a:r>
              <a:rPr lang="en-US" sz="1200" b="1" dirty="0">
                <a:solidFill>
                  <a:prstClr val="black"/>
                </a:solidFill>
                <a:latin typeface="Franklin Gothic Book" pitchFamily="34" charset="0"/>
                <a:ea typeface="Franklin Gothic Book" pitchFamily="34" charset="0"/>
                <a:cs typeface="Franklin Gothic Book" pitchFamily="34" charset="0"/>
              </a:rPr>
              <a:t>Chennai – </a:t>
            </a:r>
            <a:r>
              <a:rPr lang="en-US" sz="1200" b="1" dirty="0" err="1">
                <a:solidFill>
                  <a:prstClr val="black"/>
                </a:solidFill>
                <a:latin typeface="Franklin Gothic Book" pitchFamily="34" charset="0"/>
                <a:ea typeface="Franklin Gothic Book" pitchFamily="34" charset="0"/>
                <a:cs typeface="Franklin Gothic Book" pitchFamily="34" charset="0"/>
              </a:rPr>
              <a:t>Ranipet</a:t>
            </a:r>
            <a:endParaRPr lang="en-US" sz="1200" b="1" dirty="0">
              <a:solidFill>
                <a:prstClr val="black"/>
              </a:solidFill>
              <a:latin typeface="Franklin Gothic Book" pitchFamily="34" charset="0"/>
              <a:ea typeface="Franklin Gothic Book" pitchFamily="34" charset="0"/>
              <a:cs typeface="Franklin Gothic Book" pitchFamily="34" charset="0"/>
            </a:endParaRPr>
          </a:p>
          <a:p>
            <a:pPr>
              <a:lnSpc>
                <a:spcPct val="250000"/>
              </a:lnSpc>
            </a:pPr>
            <a:r>
              <a:rPr lang="en-US" sz="1200" b="1" dirty="0">
                <a:solidFill>
                  <a:prstClr val="black"/>
                </a:solidFill>
              </a:rPr>
              <a:t>Aurangabad - </a:t>
            </a:r>
            <a:r>
              <a:rPr lang="en-US" sz="1200" b="1" dirty="0" err="1">
                <a:solidFill>
                  <a:prstClr val="black"/>
                </a:solidFill>
              </a:rPr>
              <a:t>Kahudag</a:t>
            </a:r>
            <a:r>
              <a:rPr lang="en-US" sz="1200" b="1" dirty="0">
                <a:solidFill>
                  <a:prstClr val="black"/>
                </a:solidFill>
              </a:rPr>
              <a:t> </a:t>
            </a:r>
            <a:endParaRPr lang="en-US" sz="1200" b="1" dirty="0">
              <a:solidFill>
                <a:prstClr val="black"/>
              </a:solidFill>
              <a:latin typeface="Franklin Gothic Book" pitchFamily="34" charset="0"/>
              <a:ea typeface="Franklin Gothic Book" pitchFamily="34" charset="0"/>
              <a:cs typeface="Franklin Gothic Book" pitchFamily="34" charset="0"/>
            </a:endParaRPr>
          </a:p>
          <a:p>
            <a:pPr>
              <a:lnSpc>
                <a:spcPct val="250000"/>
              </a:lnSpc>
            </a:pPr>
            <a:r>
              <a:rPr lang="en-US" sz="1200" b="1" dirty="0" err="1">
                <a:solidFill>
                  <a:prstClr val="black"/>
                </a:solidFill>
                <a:latin typeface="Franklin Gothic Book" pitchFamily="34" charset="0"/>
                <a:ea typeface="Franklin Gothic Book" pitchFamily="34" charset="0"/>
                <a:cs typeface="Franklin Gothic Book" pitchFamily="34" charset="0"/>
              </a:rPr>
              <a:t>Reengus</a:t>
            </a:r>
            <a:r>
              <a:rPr lang="en-US" sz="1200" b="1" dirty="0">
                <a:solidFill>
                  <a:prstClr val="black"/>
                </a:solidFill>
                <a:latin typeface="Franklin Gothic Book" pitchFamily="34" charset="0"/>
                <a:ea typeface="Franklin Gothic Book" pitchFamily="34" charset="0"/>
                <a:cs typeface="Franklin Gothic Book" pitchFamily="34" charset="0"/>
              </a:rPr>
              <a:t> to </a:t>
            </a:r>
            <a:r>
              <a:rPr lang="en-US" sz="1200" b="1" dirty="0" err="1">
                <a:solidFill>
                  <a:prstClr val="black"/>
                </a:solidFill>
                <a:latin typeface="Franklin Gothic Book" pitchFamily="34" charset="0"/>
                <a:ea typeface="Franklin Gothic Book" pitchFamily="34" charset="0"/>
                <a:cs typeface="Franklin Gothic Book" pitchFamily="34" charset="0"/>
              </a:rPr>
              <a:t>Sikar</a:t>
            </a:r>
            <a:r>
              <a:rPr lang="en-US" sz="1200" b="1" dirty="0">
                <a:solidFill>
                  <a:prstClr val="black"/>
                </a:solidFill>
                <a:latin typeface="Franklin Gothic Book" pitchFamily="34" charset="0"/>
                <a:ea typeface="Franklin Gothic Book" pitchFamily="34" charset="0"/>
                <a:cs typeface="Franklin Gothic Book" pitchFamily="34" charset="0"/>
              </a:rPr>
              <a:t> – Rajasthan</a:t>
            </a:r>
          </a:p>
          <a:p>
            <a:pPr>
              <a:lnSpc>
                <a:spcPct val="250000"/>
              </a:lnSpc>
            </a:pPr>
            <a:r>
              <a:rPr lang="en-US" sz="1200" b="1" dirty="0">
                <a:solidFill>
                  <a:prstClr val="black"/>
                </a:solidFill>
                <a:latin typeface="Franklin Gothic Book" pitchFamily="34" charset="0"/>
                <a:ea typeface="Franklin Gothic Book" pitchFamily="34" charset="0"/>
                <a:cs typeface="Franklin Gothic Book" pitchFamily="34" charset="0"/>
              </a:rPr>
              <a:t>Ludhiana </a:t>
            </a:r>
            <a:r>
              <a:rPr lang="en-US" sz="1200" b="1" dirty="0" err="1">
                <a:solidFill>
                  <a:prstClr val="black"/>
                </a:solidFill>
                <a:latin typeface="Franklin Gothic Book" pitchFamily="34" charset="0"/>
                <a:ea typeface="Franklin Gothic Book" pitchFamily="34" charset="0"/>
                <a:cs typeface="Franklin Gothic Book" pitchFamily="34" charset="0"/>
              </a:rPr>
              <a:t>Talanwadi</a:t>
            </a:r>
            <a:r>
              <a:rPr lang="en-US" sz="1200" b="1" dirty="0">
                <a:solidFill>
                  <a:prstClr val="black"/>
                </a:solidFill>
                <a:latin typeface="Franklin Gothic Book" pitchFamily="34" charset="0"/>
                <a:ea typeface="Franklin Gothic Book" pitchFamily="34" charset="0"/>
                <a:cs typeface="Franklin Gothic Book" pitchFamily="34" charset="0"/>
              </a:rPr>
              <a:t> Section </a:t>
            </a:r>
          </a:p>
          <a:p>
            <a:pPr>
              <a:lnSpc>
                <a:spcPct val="250000"/>
              </a:lnSpc>
            </a:pPr>
            <a:r>
              <a:rPr lang="en-US" sz="1200" b="1" dirty="0" err="1">
                <a:solidFill>
                  <a:prstClr val="black"/>
                </a:solidFill>
              </a:rPr>
              <a:t>Rohtak-Jind</a:t>
            </a:r>
            <a:r>
              <a:rPr lang="en-US" sz="1200" b="1" dirty="0">
                <a:solidFill>
                  <a:prstClr val="black"/>
                </a:solidFill>
              </a:rPr>
              <a:t> section </a:t>
            </a:r>
          </a:p>
          <a:p>
            <a:pPr>
              <a:lnSpc>
                <a:spcPct val="250000"/>
              </a:lnSpc>
            </a:pPr>
            <a:r>
              <a:rPr lang="en-US" sz="1200" b="1" dirty="0" err="1">
                <a:solidFill>
                  <a:prstClr val="black"/>
                </a:solidFill>
                <a:latin typeface="Franklin Gothic Book" pitchFamily="34" charset="0"/>
                <a:ea typeface="Franklin Gothic Book" pitchFamily="34" charset="0"/>
                <a:cs typeface="Franklin Gothic Book" pitchFamily="34" charset="0"/>
              </a:rPr>
              <a:t>Ambikapur-Pathalgaon</a:t>
            </a:r>
            <a:r>
              <a:rPr lang="en-US" sz="1200" b="1" dirty="0">
                <a:solidFill>
                  <a:prstClr val="black"/>
                </a:solidFill>
                <a:latin typeface="Franklin Gothic Book" pitchFamily="34" charset="0"/>
                <a:ea typeface="Franklin Gothic Book" pitchFamily="34" charset="0"/>
                <a:cs typeface="Franklin Gothic Book" pitchFamily="34" charset="0"/>
              </a:rPr>
              <a:t> section</a:t>
            </a:r>
          </a:p>
          <a:p>
            <a:pPr>
              <a:lnSpc>
                <a:spcPct val="250000"/>
              </a:lnSpc>
            </a:pPr>
            <a:endParaRPr lang="en-US" sz="1200" b="1" dirty="0">
              <a:solidFill>
                <a:prstClr val="black"/>
              </a:solidFill>
              <a:latin typeface="Franklin Gothic Book" pitchFamily="34" charset="0"/>
              <a:ea typeface="Franklin Gothic Book" pitchFamily="34" charset="0"/>
              <a:cs typeface="Franklin Gothic Book" pitchFamily="34" charset="0"/>
            </a:endParaRPr>
          </a:p>
        </p:txBody>
      </p:sp>
    </p:spTree>
    <p:extLst>
      <p:ext uri="{BB962C8B-B14F-4D97-AF65-F5344CB8AC3E}">
        <p14:creationId xmlns:p14="http://schemas.microsoft.com/office/powerpoint/2010/main" val="1274995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524" fontAlgn="auto">
              <a:spcBef>
                <a:spcPts val="0"/>
              </a:spcBef>
              <a:spcAft>
                <a:spcPts val="0"/>
              </a:spcAft>
              <a:defRPr/>
            </a:pPr>
            <a:r>
              <a:rPr lang="en-US" sz="3600" b="1" dirty="0">
                <a:solidFill>
                  <a:prstClr val="white"/>
                </a:solidFill>
                <a:latin typeface="Franklin Gothic Book" pitchFamily="34" charset="0"/>
                <a:ea typeface="Helvetica Neue UltraLight"/>
              </a:rPr>
              <a:t>MINISTRY OF ROAD TRANSPORT &amp; HIGHWAYS  (</a:t>
            </a:r>
            <a:r>
              <a:rPr lang="en-US" sz="3600" b="1" dirty="0" err="1">
                <a:solidFill>
                  <a:prstClr val="white"/>
                </a:solidFill>
                <a:latin typeface="Franklin Gothic Book" pitchFamily="34" charset="0"/>
                <a:ea typeface="Helvetica Neue UltraLight"/>
              </a:rPr>
              <a:t>MoRTH</a:t>
            </a:r>
            <a:r>
              <a:rPr lang="en-US" sz="3600" b="1" dirty="0">
                <a:solidFill>
                  <a:prstClr val="white"/>
                </a:solidFill>
                <a:latin typeface="Franklin Gothic Book" pitchFamily="34" charset="0"/>
                <a:ea typeface="Helvetica Neue UltraLight"/>
              </a:rPr>
              <a:t>)</a:t>
            </a: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Rectangle 18">
            <a:extLst>
              <a:ext uri="{FF2B5EF4-FFF2-40B4-BE49-F238E27FC236}">
                <a16:creationId xmlns:a16="http://schemas.microsoft.com/office/drawing/2014/main" id="{00F2D7A8-9CC6-458F-B36C-295328DD5977}"/>
              </a:ext>
            </a:extLst>
          </p:cNvPr>
          <p:cNvSpPr/>
          <p:nvPr/>
        </p:nvSpPr>
        <p:spPr>
          <a:xfrm>
            <a:off x="457200" y="1828800"/>
            <a:ext cx="2895600" cy="6781800"/>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Ministry’s Empanelled Consultant</a:t>
            </a:r>
          </a:p>
        </p:txBody>
      </p:sp>
      <p:cxnSp>
        <p:nvCxnSpPr>
          <p:cNvPr id="20" name="Straight Connector 19">
            <a:extLst>
              <a:ext uri="{FF2B5EF4-FFF2-40B4-BE49-F238E27FC236}">
                <a16:creationId xmlns:a16="http://schemas.microsoft.com/office/drawing/2014/main" id="{F5B1BFDB-5910-4B67-B068-67B694142BA1}"/>
              </a:ext>
            </a:extLst>
          </p:cNvPr>
          <p:cNvCxnSpPr/>
          <p:nvPr/>
        </p:nvCxnSpPr>
        <p:spPr>
          <a:xfrm rot="5400000">
            <a:off x="114300" y="5219700"/>
            <a:ext cx="6781800" cy="1588"/>
          </a:xfrm>
          <a:prstGeom prst="line">
            <a:avLst/>
          </a:prstGeom>
          <a:ln w="50800" cmpd="thickThi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42BBC17-6880-410C-BFB2-A3D6F69E51E1}"/>
              </a:ext>
            </a:extLst>
          </p:cNvPr>
          <p:cNvCxnSpPr/>
          <p:nvPr/>
        </p:nvCxnSpPr>
        <p:spPr>
          <a:xfrm>
            <a:off x="3505200" y="1828800"/>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951BCDE-1454-4375-A30E-A2C173E9AAA5}"/>
              </a:ext>
            </a:extLst>
          </p:cNvPr>
          <p:cNvSpPr/>
          <p:nvPr/>
        </p:nvSpPr>
        <p:spPr>
          <a:xfrm>
            <a:off x="3886200" y="1676400"/>
            <a:ext cx="9296400" cy="10668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I (A) </a:t>
            </a:r>
            <a:r>
              <a:rPr lang="en-US" sz="2200" dirty="0">
                <a:solidFill>
                  <a:schemeClr val="tx1"/>
                </a:solidFill>
              </a:rPr>
              <a:t>Feasibility Study and Detailed Project presentation for highway projects </a:t>
            </a:r>
            <a:r>
              <a:rPr lang="en-US" sz="2200" dirty="0" err="1">
                <a:solidFill>
                  <a:schemeClr val="tx1"/>
                </a:solidFill>
              </a:rPr>
              <a:t>upto</a:t>
            </a:r>
            <a:r>
              <a:rPr lang="en-US" sz="2200" dirty="0">
                <a:solidFill>
                  <a:schemeClr val="tx1"/>
                </a:solidFill>
              </a:rPr>
              <a:t> 50 km length consisting of RCC/PSC superstructure bridges </a:t>
            </a:r>
            <a:r>
              <a:rPr lang="en-US" sz="2200" dirty="0" err="1">
                <a:solidFill>
                  <a:schemeClr val="tx1"/>
                </a:solidFill>
              </a:rPr>
              <a:t>upto</a:t>
            </a:r>
            <a:r>
              <a:rPr lang="en-US" sz="2200" dirty="0">
                <a:solidFill>
                  <a:schemeClr val="tx1"/>
                </a:solidFill>
              </a:rPr>
              <a:t> 60m length</a:t>
            </a:r>
          </a:p>
        </p:txBody>
      </p:sp>
      <p:sp>
        <p:nvSpPr>
          <p:cNvPr id="23" name="Rectangle 22">
            <a:extLst>
              <a:ext uri="{FF2B5EF4-FFF2-40B4-BE49-F238E27FC236}">
                <a16:creationId xmlns:a16="http://schemas.microsoft.com/office/drawing/2014/main" id="{746A8B31-880E-4D45-8462-A10D3A31B3BE}"/>
              </a:ext>
            </a:extLst>
          </p:cNvPr>
          <p:cNvSpPr/>
          <p:nvPr/>
        </p:nvSpPr>
        <p:spPr>
          <a:xfrm>
            <a:off x="3886200" y="2743200"/>
            <a:ext cx="9296400" cy="13716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I (B) </a:t>
            </a:r>
            <a:r>
              <a:rPr lang="en-US" sz="2200" dirty="0">
                <a:solidFill>
                  <a:schemeClr val="tx1"/>
                </a:solidFill>
              </a:rPr>
              <a:t>Feasibility Study and Detailed Project presentation for all types of highway projects consisting of all types of bridges/grade separators except bridges with innovative design such as cable stayed, suspension bridge, etc</a:t>
            </a:r>
          </a:p>
        </p:txBody>
      </p:sp>
      <p:cxnSp>
        <p:nvCxnSpPr>
          <p:cNvPr id="24" name="Straight Connector 23">
            <a:extLst>
              <a:ext uri="{FF2B5EF4-FFF2-40B4-BE49-F238E27FC236}">
                <a16:creationId xmlns:a16="http://schemas.microsoft.com/office/drawing/2014/main" id="{149324C8-FF0E-4711-81F0-2D1041BD4F7D}"/>
              </a:ext>
            </a:extLst>
          </p:cNvPr>
          <p:cNvCxnSpPr/>
          <p:nvPr/>
        </p:nvCxnSpPr>
        <p:spPr>
          <a:xfrm>
            <a:off x="3505200" y="33512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4C9B0A5-8BCD-4CD9-8776-8B971ADF99B1}"/>
              </a:ext>
            </a:extLst>
          </p:cNvPr>
          <p:cNvSpPr/>
          <p:nvPr/>
        </p:nvSpPr>
        <p:spPr>
          <a:xfrm>
            <a:off x="3886200" y="4114800"/>
            <a:ext cx="9296400" cy="9144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VI (A) </a:t>
            </a:r>
            <a:r>
              <a:rPr lang="en-US" sz="2200" dirty="0">
                <a:solidFill>
                  <a:schemeClr val="tx1"/>
                </a:solidFill>
              </a:rPr>
              <a:t>Construction supervision of highway projects </a:t>
            </a:r>
            <a:r>
              <a:rPr lang="en-US" sz="2200" dirty="0" err="1">
                <a:solidFill>
                  <a:schemeClr val="tx1"/>
                </a:solidFill>
              </a:rPr>
              <a:t>upto</a:t>
            </a:r>
            <a:r>
              <a:rPr lang="en-US" sz="2200" dirty="0">
                <a:solidFill>
                  <a:schemeClr val="tx1"/>
                </a:solidFill>
              </a:rPr>
              <a:t> 50 km length consisting of RCC/PSC superstructure bridges </a:t>
            </a:r>
            <a:r>
              <a:rPr lang="en-US" sz="2200" dirty="0" err="1">
                <a:solidFill>
                  <a:schemeClr val="tx1"/>
                </a:solidFill>
              </a:rPr>
              <a:t>upto</a:t>
            </a:r>
            <a:r>
              <a:rPr lang="en-US" sz="2200" dirty="0">
                <a:solidFill>
                  <a:schemeClr val="tx1"/>
                </a:solidFill>
              </a:rPr>
              <a:t> 60m length</a:t>
            </a:r>
          </a:p>
        </p:txBody>
      </p:sp>
      <p:sp>
        <p:nvSpPr>
          <p:cNvPr id="26" name="Rectangle 25">
            <a:extLst>
              <a:ext uri="{FF2B5EF4-FFF2-40B4-BE49-F238E27FC236}">
                <a16:creationId xmlns:a16="http://schemas.microsoft.com/office/drawing/2014/main" id="{DA925957-58AA-44CA-842A-6625FD1F35BB}"/>
              </a:ext>
            </a:extLst>
          </p:cNvPr>
          <p:cNvSpPr/>
          <p:nvPr/>
        </p:nvSpPr>
        <p:spPr>
          <a:xfrm>
            <a:off x="3886200" y="5029200"/>
            <a:ext cx="9296400" cy="11430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VI (B) </a:t>
            </a:r>
            <a:r>
              <a:rPr lang="en-US" sz="2200" dirty="0">
                <a:solidFill>
                  <a:schemeClr val="tx1"/>
                </a:solidFill>
              </a:rPr>
              <a:t>Construction supervision of all types of highway projects consisting of all types of bridges/grade separators except bridges with innovative design such as cable stayed, suspension bridge, etc</a:t>
            </a:r>
          </a:p>
        </p:txBody>
      </p:sp>
      <p:sp>
        <p:nvSpPr>
          <p:cNvPr id="27" name="Rectangle 26">
            <a:extLst>
              <a:ext uri="{FF2B5EF4-FFF2-40B4-BE49-F238E27FC236}">
                <a16:creationId xmlns:a16="http://schemas.microsoft.com/office/drawing/2014/main" id="{C000CF78-F777-4D53-916E-D3DC3E5D5D77}"/>
              </a:ext>
            </a:extLst>
          </p:cNvPr>
          <p:cNvSpPr/>
          <p:nvPr/>
        </p:nvSpPr>
        <p:spPr>
          <a:xfrm>
            <a:off x="3886200" y="6172200"/>
            <a:ext cx="9296400" cy="11430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VII </a:t>
            </a:r>
            <a:r>
              <a:rPr lang="en-US" sz="2200" dirty="0">
                <a:solidFill>
                  <a:schemeClr val="tx1"/>
                </a:solidFill>
              </a:rPr>
              <a:t>Construction supervision of all types of bridges/grade separators projects but excluding bridges with innovative design such as cable stayed, suspension bridge, etc</a:t>
            </a:r>
          </a:p>
        </p:txBody>
      </p:sp>
      <p:sp>
        <p:nvSpPr>
          <p:cNvPr id="28" name="Rectangle 27">
            <a:extLst>
              <a:ext uri="{FF2B5EF4-FFF2-40B4-BE49-F238E27FC236}">
                <a16:creationId xmlns:a16="http://schemas.microsoft.com/office/drawing/2014/main" id="{29954599-AD02-450A-B404-11E29DCD65C9}"/>
              </a:ext>
            </a:extLst>
          </p:cNvPr>
          <p:cNvSpPr/>
          <p:nvPr/>
        </p:nvSpPr>
        <p:spPr>
          <a:xfrm>
            <a:off x="3886200" y="7315200"/>
            <a:ext cx="9296400" cy="7620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VIIIA </a:t>
            </a:r>
            <a:r>
              <a:rPr lang="en-US" sz="2200" dirty="0">
                <a:solidFill>
                  <a:schemeClr val="tx1"/>
                </a:solidFill>
              </a:rPr>
              <a:t>Independent Engineer Consultant for PPP highway projects 100 km length &amp; bridges </a:t>
            </a:r>
            <a:r>
              <a:rPr lang="en-US" sz="2200" dirty="0" err="1">
                <a:solidFill>
                  <a:schemeClr val="tx1"/>
                </a:solidFill>
              </a:rPr>
              <a:t>upto</a:t>
            </a:r>
            <a:r>
              <a:rPr lang="en-US" sz="2200" dirty="0">
                <a:solidFill>
                  <a:schemeClr val="tx1"/>
                </a:solidFill>
              </a:rPr>
              <a:t> 60m length and having RCC/PSC superstructure.</a:t>
            </a:r>
          </a:p>
        </p:txBody>
      </p:sp>
      <p:cxnSp>
        <p:nvCxnSpPr>
          <p:cNvPr id="29" name="Straight Connector 28">
            <a:extLst>
              <a:ext uri="{FF2B5EF4-FFF2-40B4-BE49-F238E27FC236}">
                <a16:creationId xmlns:a16="http://schemas.microsoft.com/office/drawing/2014/main" id="{5420FFEB-9D1B-474D-838E-B68F62327812}"/>
              </a:ext>
            </a:extLst>
          </p:cNvPr>
          <p:cNvCxnSpPr/>
          <p:nvPr/>
        </p:nvCxnSpPr>
        <p:spPr>
          <a:xfrm>
            <a:off x="3505200" y="45704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33D1BF-9DBB-426A-80FB-89F806C827EC}"/>
              </a:ext>
            </a:extLst>
          </p:cNvPr>
          <p:cNvCxnSpPr/>
          <p:nvPr/>
        </p:nvCxnSpPr>
        <p:spPr>
          <a:xfrm>
            <a:off x="3505200" y="55610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4A329FA-7E95-40F7-A983-B5779C003FEF}"/>
              </a:ext>
            </a:extLst>
          </p:cNvPr>
          <p:cNvCxnSpPr/>
          <p:nvPr/>
        </p:nvCxnSpPr>
        <p:spPr>
          <a:xfrm>
            <a:off x="3505200" y="65516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2C3C24-C828-4BBE-8BF8-71A43E01D1CC}"/>
              </a:ext>
            </a:extLst>
          </p:cNvPr>
          <p:cNvCxnSpPr/>
          <p:nvPr/>
        </p:nvCxnSpPr>
        <p:spPr>
          <a:xfrm>
            <a:off x="3505200" y="76946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823138A-8E09-48E2-841F-2501078E9B1C}"/>
              </a:ext>
            </a:extLst>
          </p:cNvPr>
          <p:cNvCxnSpPr/>
          <p:nvPr/>
        </p:nvCxnSpPr>
        <p:spPr>
          <a:xfrm>
            <a:off x="3505200" y="8609012"/>
            <a:ext cx="381000" cy="1588"/>
          </a:xfrm>
          <a:prstGeom prst="line">
            <a:avLst/>
          </a:prstGeom>
          <a:ln w="603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66161A7-7BE7-46E7-A02C-CE14724D50F7}"/>
              </a:ext>
            </a:extLst>
          </p:cNvPr>
          <p:cNvSpPr/>
          <p:nvPr/>
        </p:nvSpPr>
        <p:spPr>
          <a:xfrm>
            <a:off x="3886200" y="8077200"/>
            <a:ext cx="9296400" cy="762000"/>
          </a:xfrm>
          <a:prstGeom prst="rect">
            <a:avLst/>
          </a:prstGeom>
          <a:solidFill>
            <a:srgbClr val="FF6600">
              <a:alpha val="27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rPr>
              <a:t>CATEGORY – IX </a:t>
            </a:r>
            <a:r>
              <a:rPr lang="en-US" sz="2200" dirty="0">
                <a:solidFill>
                  <a:schemeClr val="tx1"/>
                </a:solidFill>
              </a:rPr>
              <a:t>Feasibility Study and Detail Project preparation for highway tunnel Projects.</a:t>
            </a:r>
          </a:p>
        </p:txBody>
      </p:sp>
    </p:spTree>
    <p:extLst>
      <p:ext uri="{BB962C8B-B14F-4D97-AF65-F5344CB8AC3E}">
        <p14:creationId xmlns:p14="http://schemas.microsoft.com/office/powerpoint/2010/main" val="2566979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2862</TotalTime>
  <Words>7820</Words>
  <Application>Microsoft Office PowerPoint</Application>
  <PresentationFormat>Custom</PresentationFormat>
  <Paragraphs>1401</Paragraphs>
  <Slides>40</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40</vt:i4>
      </vt:variant>
    </vt:vector>
  </HeadingPairs>
  <TitlesOfParts>
    <vt:vector size="54" baseType="lpstr">
      <vt:lpstr>Gungsuh</vt:lpstr>
      <vt:lpstr>Microsoft JhengHei</vt:lpstr>
      <vt:lpstr>Arial</vt:lpstr>
      <vt:lpstr>Artifakt Element Black</vt:lpstr>
      <vt:lpstr>Calibri</vt:lpstr>
      <vt:lpstr>Calibri Light</vt:lpstr>
      <vt:lpstr>Franklin Gothic Book</vt:lpstr>
      <vt:lpstr>Helvetica Neue Light</vt:lpstr>
      <vt:lpstr>Helvetica Neue UltraLight</vt:lpstr>
      <vt:lpstr>Times New Roman</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Clients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SULTAN</dc:creator>
  <cp:lastModifiedBy>Prasad Peri</cp:lastModifiedBy>
  <cp:revision>387</cp:revision>
  <dcterms:created xsi:type="dcterms:W3CDTF">2012-06-15T14:17:50Z</dcterms:created>
  <dcterms:modified xsi:type="dcterms:W3CDTF">2025-07-21T08:11:47Z</dcterms:modified>
</cp:coreProperties>
</file>